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451" r:id="rId2"/>
    <p:sldId id="522" r:id="rId3"/>
    <p:sldId id="513" r:id="rId4"/>
    <p:sldId id="473" r:id="rId5"/>
    <p:sldId id="521" r:id="rId6"/>
    <p:sldId id="489" r:id="rId7"/>
    <p:sldId id="490" r:id="rId8"/>
    <p:sldId id="491" r:id="rId9"/>
    <p:sldId id="520" r:id="rId10"/>
    <p:sldId id="530" r:id="rId11"/>
    <p:sldId id="511" r:id="rId12"/>
    <p:sldId id="519" r:id="rId13"/>
    <p:sldId id="504" r:id="rId14"/>
    <p:sldId id="505" r:id="rId15"/>
    <p:sldId id="518" r:id="rId16"/>
    <p:sldId id="480" r:id="rId17"/>
    <p:sldId id="514" r:id="rId18"/>
    <p:sldId id="532" r:id="rId19"/>
    <p:sldId id="493" r:id="rId20"/>
    <p:sldId id="533" r:id="rId21"/>
    <p:sldId id="534" r:id="rId22"/>
    <p:sldId id="515" r:id="rId23"/>
    <p:sldId id="523" r:id="rId24"/>
    <p:sldId id="496" r:id="rId25"/>
    <p:sldId id="495" r:id="rId26"/>
    <p:sldId id="497" r:id="rId27"/>
    <p:sldId id="529" r:id="rId28"/>
    <p:sldId id="516" r:id="rId29"/>
    <p:sldId id="492" r:id="rId30"/>
    <p:sldId id="517" r:id="rId31"/>
    <p:sldId id="479"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54E6098-CBC8-4A09-86D9-2EA14DCDA0E5}">
          <p14:sldIdLst>
            <p14:sldId id="451"/>
          </p14:sldIdLst>
        </p14:section>
        <p14:section name="模板" id="{F03914A5-E33B-4F99-9D6C-6D96972A0044}">
          <p14:sldIdLst/>
        </p14:section>
        <p14:section name="正文" id="{80A9FF2D-7675-4152-A92B-A50BF08F80DD}">
          <p14:sldIdLst>
            <p14:sldId id="522"/>
            <p14:sldId id="513"/>
            <p14:sldId id="473"/>
            <p14:sldId id="521"/>
            <p14:sldId id="489"/>
            <p14:sldId id="490"/>
            <p14:sldId id="491"/>
            <p14:sldId id="520"/>
            <p14:sldId id="530"/>
            <p14:sldId id="511"/>
            <p14:sldId id="519"/>
            <p14:sldId id="504"/>
            <p14:sldId id="505"/>
            <p14:sldId id="518"/>
            <p14:sldId id="480"/>
            <p14:sldId id="514"/>
            <p14:sldId id="532"/>
            <p14:sldId id="493"/>
            <p14:sldId id="533"/>
            <p14:sldId id="534"/>
            <p14:sldId id="515"/>
            <p14:sldId id="523"/>
            <p14:sldId id="496"/>
            <p14:sldId id="495"/>
            <p14:sldId id="497"/>
            <p14:sldId id="529"/>
            <p14:sldId id="516"/>
            <p14:sldId id="492"/>
            <p14:sldId id="517"/>
          </p14:sldIdLst>
        </p14:section>
        <p14:section name="无标题节" id="{10C48669-30DC-478F-BF4F-DF00BA0DAF4F}">
          <p14:sldIdLst>
            <p14:sldId id="4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0006"/>
    <a:srgbClr val="FFFF00"/>
    <a:srgbClr val="DFFF3F"/>
    <a:srgbClr val="7F7F7F"/>
    <a:srgbClr val="29FF88"/>
    <a:srgbClr val="269BC1"/>
    <a:srgbClr val="003AA3"/>
    <a:srgbClr val="FFFFFF"/>
    <a:srgbClr val="2E00BB"/>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63464" autoAdjust="0"/>
  </p:normalViewPr>
  <p:slideViewPr>
    <p:cSldViewPr snapToGrid="0">
      <p:cViewPr varScale="1">
        <p:scale>
          <a:sx n="71" d="100"/>
          <a:sy n="71" d="100"/>
        </p:scale>
        <p:origin x="2358"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t>2024/5/15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大家好，我们是第三小组</a:t>
            </a:r>
            <a:endParaRPr lang="en-US" altLang="zh-CN" dirty="0"/>
          </a:p>
          <a:p>
            <a:r>
              <a:rPr lang="zh-CN" altLang="en-US" dirty="0"/>
              <a:t>我们的主题是</a:t>
            </a:r>
          </a:p>
          <a:p>
            <a:r>
              <a:rPr lang="zh-CN" altLang="en-US" dirty="0"/>
              <a:t>地理空间 与 时间尺度下的</a:t>
            </a:r>
            <a:endParaRPr lang="en-US" altLang="zh-CN" dirty="0"/>
          </a:p>
          <a:p>
            <a:r>
              <a:rPr lang="zh-CN" altLang="en-US" dirty="0"/>
              <a:t>恐怖袭击危险程度预测</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a:t>
            </a:fld>
            <a:endParaRPr lang="zh-CN" altLang="en-US"/>
          </a:p>
        </p:txBody>
      </p:sp>
    </p:spTree>
    <p:extLst>
      <p:ext uri="{BB962C8B-B14F-4D97-AF65-F5344CB8AC3E}">
        <p14:creationId xmlns:p14="http://schemas.microsoft.com/office/powerpoint/2010/main" val="1413342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以上我们讲得是调研和问题，我们在调研得基础上受到启发，想要在数据上做初步验证。所以我们在中期的报告中重点论证了</a:t>
            </a:r>
            <a:r>
              <a:rPr lang="en-US" altLang="zh-CN" dirty="0"/>
              <a:t>——</a:t>
            </a:r>
            <a:r>
              <a:rPr lang="zh-CN" altLang="en-US" dirty="0"/>
              <a:t>相似度随着时间的增加而衰减，以及随着距离的增加而衰减的两大特性</a:t>
            </a:r>
            <a:endParaRPr lang="en-US" altLang="zh-CN" dirty="0"/>
          </a:p>
          <a:p>
            <a:endParaRPr lang="en-US" altLang="zh-CN" dirty="0"/>
          </a:p>
          <a:p>
            <a:r>
              <a:rPr lang="zh-CN" altLang="en-US" dirty="0"/>
              <a:t>接下来是我们的数据预处理部分</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10</a:t>
            </a:fld>
            <a:endParaRPr lang="zh-CN" altLang="en-US"/>
          </a:p>
        </p:txBody>
      </p:sp>
    </p:spTree>
    <p:extLst>
      <p:ext uri="{BB962C8B-B14F-4D97-AF65-F5344CB8AC3E}">
        <p14:creationId xmlns:p14="http://schemas.microsoft.com/office/powerpoint/2010/main" val="2280032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ü"/>
            </a:pPr>
            <a:r>
              <a:rPr lang="en-US" altLang="zh-CN" dirty="0">
                <a:solidFill>
                  <a:schemeClr val="bg1">
                    <a:lumMod val="65000"/>
                  </a:schemeClr>
                </a:solidFill>
              </a:rPr>
              <a:t>40s</a:t>
            </a:r>
          </a:p>
          <a:p>
            <a:pPr marL="0" indent="0">
              <a:buFont typeface="Wingdings" panose="05000000000000000000" pitchFamily="2" charset="2"/>
              <a:buNone/>
            </a:pPr>
            <a:r>
              <a:rPr lang="zh-CN" altLang="en-US" dirty="0">
                <a:solidFill>
                  <a:schemeClr val="bg1">
                    <a:lumMod val="65000"/>
                  </a:schemeClr>
                </a:solidFill>
              </a:rPr>
              <a:t>我们之前引入了传播性，</a:t>
            </a:r>
            <a:endParaRPr lang="en-US" altLang="zh-CN"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spc="0" dirty="0">
                <a:solidFill>
                  <a:srgbClr val="333333"/>
                </a:solidFill>
                <a:effectLst/>
              </a:rPr>
              <a:t>这个传播性和时间相关，也和距离相关。</a:t>
            </a:r>
            <a:r>
              <a:rPr lang="zh-CN" altLang="en-US" dirty="0">
                <a:solidFill>
                  <a:schemeClr val="bg1">
                    <a:lumMod val="65000"/>
                  </a:schemeClr>
                </a:solidFill>
              </a:rPr>
              <a:t>这是对我们方法的直观验证，</a:t>
            </a:r>
            <a:endParaRPr lang="en-US" altLang="zh-CN"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lumMod val="65000"/>
                  </a:schemeClr>
                </a:solidFill>
              </a:rPr>
              <a:t>（我们这里对于传播性的定义是</a:t>
            </a:r>
            <a:r>
              <a:rPr lang="en-US" altLang="zh-CN" dirty="0">
                <a:solidFill>
                  <a:schemeClr val="bg1">
                    <a:lumMod val="65000"/>
                  </a:schemeClr>
                </a:solidFill>
              </a:rPr>
              <a:t>——</a:t>
            </a:r>
            <a:r>
              <a:rPr lang="zh-CN" altLang="en-US" dirty="0">
                <a:solidFill>
                  <a:schemeClr val="bg1">
                    <a:lumMod val="65000"/>
                  </a:schemeClr>
                </a:solidFill>
              </a:rPr>
              <a:t>一个事件带动其他事件产生的效果）</a:t>
            </a:r>
            <a:endParaRPr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11</a:t>
            </a:fld>
            <a:endParaRPr lang="zh-CN" altLang="en-US"/>
          </a:p>
        </p:txBody>
      </p:sp>
    </p:spTree>
    <p:extLst>
      <p:ext uri="{BB962C8B-B14F-4D97-AF65-F5344CB8AC3E}">
        <p14:creationId xmlns:p14="http://schemas.microsoft.com/office/powerpoint/2010/main" val="2730583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接下里进入了任务流程。首先是数据预处理，</a:t>
            </a:r>
            <a:r>
              <a:rPr lang="en-US" altLang="zh-CN" dirty="0"/>
              <a:t>Cluster</a:t>
            </a:r>
            <a:r>
              <a:rPr lang="zh-CN" altLang="en-US" dirty="0"/>
              <a:t>聚类</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12</a:t>
            </a:fld>
            <a:endParaRPr lang="zh-CN" altLang="en-US"/>
          </a:p>
        </p:txBody>
      </p:sp>
    </p:spTree>
    <p:extLst>
      <p:ext uri="{BB962C8B-B14F-4D97-AF65-F5344CB8AC3E}">
        <p14:creationId xmlns:p14="http://schemas.microsoft.com/office/powerpoint/2010/main" val="3575927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ü"/>
            </a:pPr>
            <a:r>
              <a:rPr lang="en-US" altLang="zh-CN" dirty="0">
                <a:solidFill>
                  <a:schemeClr val="bg1">
                    <a:lumMod val="65000"/>
                  </a:schemeClr>
                </a:solidFill>
              </a:rPr>
              <a:t>30s</a:t>
            </a:r>
          </a:p>
          <a:p>
            <a:pPr marL="0" marR="0" lvl="0" indent="0" algn="l" defTabSz="914400" rtl="0" eaLnBrk="1" fontAlgn="auto" latinLnBrk="0" hangingPunct="1">
              <a:lnSpc>
                <a:spcPct val="100000"/>
              </a:lnSpc>
              <a:spcBef>
                <a:spcPts val="300"/>
              </a:spcBef>
              <a:spcAft>
                <a:spcPts val="300"/>
              </a:spcAft>
              <a:buClrTx/>
              <a:buSzTx/>
              <a:buFontTx/>
              <a:buNone/>
              <a:tabLst/>
              <a:defRPr/>
            </a:pPr>
            <a:r>
              <a:rPr lang="zh-CN" altLang="en-US" sz="1800" b="0" i="0" spc="0" dirty="0">
                <a:solidFill>
                  <a:srgbClr val="000000"/>
                </a:solidFill>
                <a:effectLst/>
              </a:rPr>
              <a:t>很多任务以及在我们的</a:t>
            </a:r>
            <a:r>
              <a:rPr lang="en-US" altLang="zh-CN" sz="1800" b="0" i="0" spc="0" dirty="0" err="1">
                <a:solidFill>
                  <a:srgbClr val="000000"/>
                </a:solidFill>
                <a:effectLst/>
              </a:rPr>
              <a:t>proposasl</a:t>
            </a:r>
            <a:r>
              <a:rPr lang="zh-CN" altLang="en-US" sz="1800" b="0" i="0" spc="0" dirty="0">
                <a:solidFill>
                  <a:srgbClr val="000000"/>
                </a:solidFill>
                <a:effectLst/>
              </a:rPr>
              <a:t>里，是使用网格化来分析数据的。但是我们观察到网格方法可能会忽略某些事件的空间分布，尤其是非均匀分布，比如图中所示，这种恐怖袭击事件是沿着公路分布的，是一种长条的形状。如果网格化的化，是明显不合理的。所以我们选择了聚类方法，它能够更灵活地识别空间聚集，从而使我们更细致地理解恐怖袭击事件的空间动态。</a:t>
            </a:r>
            <a:endParaRPr lang="zh-CN" altLang="en-US" dirty="0">
              <a:effectLst/>
            </a:endParaRPr>
          </a:p>
          <a:p>
            <a:pPr marL="457200" lvl="1" indent="0">
              <a:buFont typeface="Wingdings" panose="05000000000000000000" pitchFamily="2" charset="2"/>
              <a:buNone/>
            </a:pPr>
            <a:endParaRPr lang="en-US" altLang="zh-CN" dirty="0">
              <a:solidFill>
                <a:schemeClr val="bg1">
                  <a:lumMod val="65000"/>
                </a:schemeClr>
              </a:solidFill>
            </a:endParaRPr>
          </a:p>
          <a:p>
            <a:pPr marL="742950" lvl="1" indent="-285750">
              <a:buFont typeface="Wingdings" panose="05000000000000000000" pitchFamily="2" charset="2"/>
              <a:buChar char="ü"/>
            </a:pPr>
            <a:r>
              <a:rPr lang="zh-CN" altLang="en-US" dirty="0"/>
              <a:t>如何使用</a:t>
            </a:r>
            <a:r>
              <a:rPr lang="en-US" altLang="zh-CN" dirty="0" err="1"/>
              <a:t>clutser</a:t>
            </a:r>
            <a:r>
              <a:rPr lang="en-US" altLang="zh-CN" dirty="0"/>
              <a:t> </a:t>
            </a:r>
            <a:r>
              <a:rPr lang="zh-CN" altLang="en-US" dirty="0">
                <a:solidFill>
                  <a:schemeClr val="bg1">
                    <a:lumMod val="65000"/>
                  </a:schemeClr>
                </a:solidFill>
              </a:rPr>
              <a:t>不能太大不能太小，  </a:t>
            </a:r>
            <a:r>
              <a:rPr lang="en-US" altLang="zh-CN" dirty="0">
                <a:solidFill>
                  <a:schemeClr val="bg1">
                    <a:lumMod val="65000"/>
                  </a:schemeClr>
                </a:solidFill>
              </a:rPr>
              <a:t>DBSCAN (</a:t>
            </a:r>
            <a:r>
              <a:rPr lang="zh-CN" altLang="en-US" dirty="0">
                <a:solidFill>
                  <a:schemeClr val="bg1">
                    <a:lumMod val="65000"/>
                  </a:schemeClr>
                </a:solidFill>
              </a:rPr>
              <a:t>𝜖</a:t>
            </a:r>
            <a:r>
              <a:rPr lang="en-US" altLang="zh-CN" dirty="0">
                <a:solidFill>
                  <a:schemeClr val="bg1">
                    <a:lumMod val="65000"/>
                  </a:schemeClr>
                </a:solidFill>
              </a:rPr>
              <a:t>=0.15, </a:t>
            </a:r>
            <a:r>
              <a:rPr lang="en-US" altLang="zh-CN" dirty="0" err="1">
                <a:solidFill>
                  <a:schemeClr val="bg1">
                    <a:lumMod val="65000"/>
                  </a:schemeClr>
                </a:solidFill>
              </a:rPr>
              <a:t>min_samples</a:t>
            </a:r>
            <a:r>
              <a:rPr lang="en-US" altLang="zh-CN" dirty="0">
                <a:solidFill>
                  <a:schemeClr val="bg1">
                    <a:lumMod val="65000"/>
                  </a:schemeClr>
                </a:solidFill>
              </a:rPr>
              <a:t>=2).</a:t>
            </a:r>
          </a:p>
          <a:p>
            <a:pPr marL="742950" lvl="1" indent="-285750">
              <a:buFont typeface="Wingdings" panose="05000000000000000000" pitchFamily="2" charset="2"/>
              <a:buChar char="ü"/>
            </a:pPr>
            <a:r>
              <a:rPr lang="en-US" altLang="zh-CN" dirty="0"/>
              <a:t>Cluster</a:t>
            </a:r>
            <a:r>
              <a:rPr lang="zh-CN" altLang="en-US" dirty="0"/>
              <a:t>效果如何？ </a:t>
            </a:r>
            <a:r>
              <a:rPr lang="en-US" altLang="zh-CN" dirty="0">
                <a:solidFill>
                  <a:schemeClr val="bg1">
                    <a:lumMod val="65000"/>
                  </a:schemeClr>
                </a:solidFill>
              </a:rPr>
              <a:t>Within-Cluster Sum of Squares (WSS) = 15687.298</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13</a:t>
            </a:fld>
            <a:endParaRPr lang="zh-CN" altLang="en-US"/>
          </a:p>
        </p:txBody>
      </p:sp>
    </p:spTree>
    <p:extLst>
      <p:ext uri="{BB962C8B-B14F-4D97-AF65-F5344CB8AC3E}">
        <p14:creationId xmlns:p14="http://schemas.microsoft.com/office/powerpoint/2010/main" val="624578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ü"/>
            </a:pPr>
            <a:r>
              <a:rPr lang="en-US" altLang="zh-CN" dirty="0">
                <a:solidFill>
                  <a:schemeClr val="bg1">
                    <a:lumMod val="65000"/>
                  </a:schemeClr>
                </a:solidFill>
              </a:rPr>
              <a:t>40s</a:t>
            </a:r>
            <a:r>
              <a:rPr lang="zh-CN" altLang="en-US" dirty="0">
                <a:solidFill>
                  <a:schemeClr val="bg1">
                    <a:lumMod val="65000"/>
                  </a:schemeClr>
                </a:solidFill>
              </a:rPr>
              <a:t>然后我们是怎么聚类的呢？我们使用了</a:t>
            </a:r>
            <a:r>
              <a:rPr lang="en-US" altLang="zh-CN" dirty="0">
                <a:solidFill>
                  <a:schemeClr val="bg1">
                    <a:lumMod val="65000"/>
                  </a:schemeClr>
                </a:solidFill>
              </a:rPr>
              <a:t>DBSCAN</a:t>
            </a:r>
            <a:r>
              <a:rPr lang="zh-CN" altLang="en-US" dirty="0">
                <a:solidFill>
                  <a:schemeClr val="bg1">
                    <a:lumMod val="65000"/>
                  </a:schemeClr>
                </a:solidFill>
              </a:rPr>
              <a:t>方法，</a:t>
            </a:r>
            <a:r>
              <a:rPr lang="zh-CN" altLang="en-US" sz="1800" b="0" i="0" spc="0" dirty="0">
                <a:solidFill>
                  <a:srgbClr val="333333"/>
                </a:solidFill>
                <a:effectLst/>
              </a:rPr>
              <a:t>所以我们手动调了</a:t>
            </a:r>
            <a:r>
              <a:rPr lang="en-US" altLang="zh-CN" sz="1800" b="0" i="0" spc="0" dirty="0">
                <a:solidFill>
                  <a:srgbClr val="333333"/>
                </a:solidFill>
                <a:effectLst/>
              </a:rPr>
              <a:t>epsilon</a:t>
            </a:r>
            <a:r>
              <a:rPr lang="zh-CN" altLang="en-US" sz="1800" b="0" i="0" spc="0" dirty="0">
                <a:solidFill>
                  <a:srgbClr val="333333"/>
                </a:solidFill>
                <a:effectLst/>
              </a:rPr>
              <a:t>值</a:t>
            </a:r>
            <a:endParaRPr lang="zh-CN" altLang="en-US" dirty="0"/>
          </a:p>
          <a:p>
            <a:pPr marL="0" marR="0" algn="l">
              <a:lnSpc>
                <a:spcPct val="100000"/>
              </a:lnSpc>
              <a:spcBef>
                <a:spcPts val="300"/>
              </a:spcBef>
              <a:spcAft>
                <a:spcPts val="300"/>
              </a:spcAft>
            </a:pPr>
            <a:r>
              <a:rPr lang="zh-CN" altLang="en-US" sz="1800" b="0" i="0" spc="0" dirty="0">
                <a:solidFill>
                  <a:srgbClr val="333333"/>
                </a:solidFill>
                <a:effectLst/>
              </a:rPr>
              <a:t>图示代表的是伊拉克地区</a:t>
            </a:r>
            <a:r>
              <a:rPr lang="en-US" altLang="zh-CN" sz="1800" b="0" i="0" spc="0" dirty="0">
                <a:solidFill>
                  <a:srgbClr val="333333"/>
                </a:solidFill>
                <a:effectLst/>
              </a:rPr>
              <a:t>2013</a:t>
            </a:r>
            <a:r>
              <a:rPr lang="zh-CN" altLang="en-US" sz="1800" b="0" i="0" spc="0" dirty="0">
                <a:solidFill>
                  <a:srgbClr val="333333"/>
                </a:solidFill>
                <a:effectLst/>
              </a:rPr>
              <a:t>年</a:t>
            </a:r>
            <a:r>
              <a:rPr lang="en-US" altLang="zh-CN" sz="1800" b="0" i="0" spc="0" dirty="0">
                <a:solidFill>
                  <a:srgbClr val="333333"/>
                </a:solidFill>
                <a:effectLst/>
              </a:rPr>
              <a:t>~2022</a:t>
            </a:r>
            <a:r>
              <a:rPr lang="zh-CN" altLang="en-US" sz="1800" b="0" i="0" spc="0" dirty="0">
                <a:solidFill>
                  <a:srgbClr val="333333"/>
                </a:solidFill>
                <a:effectLst/>
              </a:rPr>
              <a:t>年恐怖袭击事件在执行</a:t>
            </a:r>
            <a:r>
              <a:rPr lang="zh-CN" altLang="en-US" sz="1800" b="0" i="0" spc="0" dirty="0">
                <a:solidFill>
                  <a:srgbClr val="000000"/>
                </a:solidFill>
                <a:effectLst/>
                <a:highlight>
                  <a:srgbClr val="FFFFFF"/>
                </a:highlight>
                <a:latin typeface="JetBrains Mono"/>
              </a:rPr>
              <a:t> </a:t>
            </a:r>
            <a:r>
              <a:rPr lang="en-US" altLang="zh-CN" sz="1800" b="0" i="0" spc="0" dirty="0">
                <a:solidFill>
                  <a:srgbClr val="000000"/>
                </a:solidFill>
                <a:effectLst/>
                <a:highlight>
                  <a:srgbClr val="FFFFFF"/>
                </a:highlight>
                <a:latin typeface="JetBrains Mono"/>
              </a:rPr>
              <a:t>DBSCAN(</a:t>
            </a:r>
            <a:r>
              <a:rPr lang="en-US" altLang="zh-CN" sz="1800" b="0" i="0" spc="0" dirty="0">
                <a:solidFill>
                  <a:srgbClr val="660099"/>
                </a:solidFill>
                <a:effectLst/>
                <a:highlight>
                  <a:srgbClr val="FFFFFF"/>
                </a:highlight>
                <a:latin typeface="JetBrains Mono"/>
              </a:rPr>
              <a:t>eps</a:t>
            </a:r>
            <a:r>
              <a:rPr lang="en-US" altLang="zh-CN" sz="1800" b="0" i="0" spc="0" dirty="0">
                <a:solidFill>
                  <a:srgbClr val="000000"/>
                </a:solidFill>
                <a:effectLst/>
                <a:highlight>
                  <a:srgbClr val="FFFFFF"/>
                </a:highlight>
                <a:latin typeface="JetBrains Mono"/>
              </a:rPr>
              <a:t>=</a:t>
            </a:r>
            <a:r>
              <a:rPr lang="en-US" altLang="zh-CN" sz="1800" b="0" i="0" spc="0" dirty="0">
                <a:solidFill>
                  <a:srgbClr val="0000FF"/>
                </a:solidFill>
                <a:effectLst/>
                <a:highlight>
                  <a:srgbClr val="FFFFFF"/>
                </a:highlight>
                <a:latin typeface="JetBrains Mono"/>
              </a:rPr>
              <a:t>0.15</a:t>
            </a:r>
            <a:r>
              <a:rPr lang="en-US" altLang="zh-CN" sz="1800" b="0" i="0" spc="0" dirty="0">
                <a:solidFill>
                  <a:srgbClr val="000000"/>
                </a:solidFill>
                <a:effectLst/>
                <a:highlight>
                  <a:srgbClr val="FFFFFF"/>
                </a:highlight>
                <a:latin typeface="JetBrains Mono"/>
              </a:rPr>
              <a:t>, </a:t>
            </a:r>
            <a:r>
              <a:rPr lang="en-US" altLang="zh-CN" sz="1800" b="0" i="0" spc="0" dirty="0" err="1">
                <a:solidFill>
                  <a:srgbClr val="660099"/>
                </a:solidFill>
                <a:effectLst/>
                <a:highlight>
                  <a:srgbClr val="FFFFFF"/>
                </a:highlight>
                <a:latin typeface="JetBrains Mono"/>
              </a:rPr>
              <a:t>min_samples</a:t>
            </a:r>
            <a:r>
              <a:rPr lang="en-US" altLang="zh-CN" sz="1800" b="0" i="0" spc="0" dirty="0">
                <a:solidFill>
                  <a:srgbClr val="000000"/>
                </a:solidFill>
                <a:effectLst/>
                <a:highlight>
                  <a:srgbClr val="FFFFFF"/>
                </a:highlight>
                <a:latin typeface="JetBrains Mono"/>
              </a:rPr>
              <a:t>=</a:t>
            </a:r>
            <a:r>
              <a:rPr lang="en-US" altLang="zh-CN" sz="1800" b="0" i="0" spc="0" dirty="0">
                <a:solidFill>
                  <a:srgbClr val="0000FF"/>
                </a:solidFill>
                <a:effectLst/>
                <a:highlight>
                  <a:srgbClr val="FFFFFF"/>
                </a:highlight>
                <a:latin typeface="JetBrains Mono"/>
              </a:rPr>
              <a:t>2</a:t>
            </a:r>
            <a:r>
              <a:rPr lang="en-US" altLang="zh-CN" sz="1800" b="0" i="0" spc="0" dirty="0">
                <a:solidFill>
                  <a:srgbClr val="000000"/>
                </a:solidFill>
                <a:effectLst/>
                <a:highlight>
                  <a:srgbClr val="FFFFFF"/>
                </a:highlight>
                <a:latin typeface="JetBrains Mono"/>
              </a:rPr>
              <a:t>)</a:t>
            </a:r>
            <a:r>
              <a:rPr lang="zh-CN" altLang="en-US" sz="1800" b="0" i="0" spc="0" dirty="0">
                <a:solidFill>
                  <a:srgbClr val="000000"/>
                </a:solidFill>
                <a:effectLst/>
                <a:highlight>
                  <a:srgbClr val="FFFFFF"/>
                </a:highlight>
                <a:latin typeface="JetBrains Mono"/>
              </a:rPr>
              <a:t>之后得到的聚类结果，这是一个降采样示意图</a:t>
            </a:r>
            <a:endParaRPr lang="en-US" altLang="zh-CN" sz="1800" b="0" i="0" spc="0" dirty="0">
              <a:solidFill>
                <a:srgbClr val="000000"/>
              </a:solidFill>
              <a:effectLst/>
              <a:highlight>
                <a:srgbClr val="FFFFFF"/>
              </a:highlight>
              <a:latin typeface="JetBrains Mono"/>
            </a:endParaRPr>
          </a:p>
          <a:p>
            <a:pPr marL="0" marR="0" algn="l">
              <a:lnSpc>
                <a:spcPct val="100000"/>
              </a:lnSpc>
              <a:spcBef>
                <a:spcPts val="300"/>
              </a:spcBef>
              <a:spcAft>
                <a:spcPts val="300"/>
              </a:spcAft>
            </a:pPr>
            <a:endParaRPr lang="en-US" altLang="zh-CN" sz="1800" b="0" i="0" spc="0" dirty="0">
              <a:solidFill>
                <a:srgbClr val="000000"/>
              </a:solidFill>
              <a:effectLst/>
              <a:highlight>
                <a:srgbClr val="FFFFFF"/>
              </a:highlight>
              <a:latin typeface="JetBrains Mono"/>
            </a:endParaRPr>
          </a:p>
          <a:p>
            <a:pPr marL="0" marR="0" algn="l">
              <a:lnSpc>
                <a:spcPct val="100000"/>
              </a:lnSpc>
              <a:spcBef>
                <a:spcPts val="300"/>
              </a:spcBef>
              <a:spcAft>
                <a:spcPts val="300"/>
              </a:spcAft>
            </a:pPr>
            <a:endParaRPr lang="en-US" altLang="zh-CN" sz="1800" b="0" i="0" spc="0" dirty="0">
              <a:solidFill>
                <a:srgbClr val="000000"/>
              </a:solidFill>
              <a:effectLst/>
              <a:highlight>
                <a:srgbClr val="FFFFFF"/>
              </a:highlight>
              <a:latin typeface="JetBrains Mono"/>
            </a:endParaRPr>
          </a:p>
          <a:p>
            <a:pPr marL="0" marR="0" algn="l">
              <a:lnSpc>
                <a:spcPct val="100000"/>
              </a:lnSpc>
              <a:spcBef>
                <a:spcPts val="300"/>
              </a:spcBef>
              <a:spcAft>
                <a:spcPts val="300"/>
              </a:spcAft>
            </a:pPr>
            <a:endParaRPr lang="en-US" altLang="zh-CN" sz="1800" b="0" i="0" spc="0" dirty="0">
              <a:solidFill>
                <a:srgbClr val="000000"/>
              </a:solidFill>
              <a:effectLst/>
              <a:highlight>
                <a:srgbClr val="FFFFFF"/>
              </a:highlight>
              <a:latin typeface="JetBrains Mono"/>
            </a:endParaRPr>
          </a:p>
          <a:p>
            <a:pPr marL="0" marR="0" algn="l">
              <a:lnSpc>
                <a:spcPct val="100000"/>
              </a:lnSpc>
              <a:spcBef>
                <a:spcPts val="300"/>
              </a:spcBef>
              <a:spcAft>
                <a:spcPts val="300"/>
              </a:spcAft>
            </a:pPr>
            <a:endParaRPr lang="en-US" altLang="zh-CN" sz="1800" b="0" i="0" spc="0" dirty="0">
              <a:solidFill>
                <a:srgbClr val="000000"/>
              </a:solidFill>
              <a:effectLst/>
              <a:highlight>
                <a:srgbClr val="FFFFFF"/>
              </a:highlight>
              <a:latin typeface="JetBrains Mono"/>
            </a:endParaRPr>
          </a:p>
          <a:p>
            <a:pPr marL="0" marR="0" algn="l">
              <a:lnSpc>
                <a:spcPct val="100000"/>
              </a:lnSpc>
              <a:spcBef>
                <a:spcPts val="300"/>
              </a:spcBef>
              <a:spcAft>
                <a:spcPts val="300"/>
              </a:spcAft>
            </a:pPr>
            <a:endParaRPr lang="en-US" altLang="zh-CN" sz="1800" b="0" i="0" spc="0" dirty="0">
              <a:solidFill>
                <a:srgbClr val="000000"/>
              </a:solidFill>
              <a:effectLst/>
              <a:highlight>
                <a:srgbClr val="FFFFFF"/>
              </a:highlight>
              <a:latin typeface="JetBrains Mono"/>
            </a:endParaRPr>
          </a:p>
          <a:p>
            <a:pPr marL="0" marR="0" algn="l">
              <a:lnSpc>
                <a:spcPct val="100000"/>
              </a:lnSpc>
              <a:spcBef>
                <a:spcPts val="300"/>
              </a:spcBef>
              <a:spcAft>
                <a:spcPts val="300"/>
              </a:spcAft>
            </a:pPr>
            <a:r>
              <a:rPr lang="zh-CN" altLang="en-US" sz="1800" b="0" i="0" spc="0" dirty="0">
                <a:solidFill>
                  <a:srgbClr val="000000"/>
                </a:solidFill>
                <a:effectLst/>
                <a:highlight>
                  <a:srgbClr val="FFFFFF"/>
                </a:highlight>
                <a:latin typeface="JetBrains Mono"/>
              </a:rPr>
              <a:t>，黑色点为噪声点。</a:t>
            </a:r>
            <a:endParaRPr lang="en-US" altLang="zh-CN" sz="1800" b="0" i="0" spc="0" dirty="0">
              <a:solidFill>
                <a:srgbClr val="000000"/>
              </a:solidFill>
              <a:effectLst/>
              <a:highlight>
                <a:srgbClr val="FFFFFF"/>
              </a:highlight>
              <a:latin typeface="JetBrains Mono"/>
            </a:endParaRPr>
          </a:p>
          <a:p>
            <a:pPr marL="0" marR="0" algn="l">
              <a:lnSpc>
                <a:spcPct val="100000"/>
              </a:lnSpc>
              <a:spcBef>
                <a:spcPts val="300"/>
              </a:spcBef>
              <a:spcAft>
                <a:spcPts val="300"/>
              </a:spcAft>
            </a:pPr>
            <a:endParaRPr lang="en-US" altLang="zh-CN" sz="1800" b="0" i="0" spc="0" dirty="0">
              <a:solidFill>
                <a:schemeClr val="bg1">
                  <a:lumMod val="65000"/>
                </a:schemeClr>
              </a:solidFill>
              <a:effectLst/>
              <a:highlight>
                <a:srgbClr val="FFFFFF"/>
              </a:highlight>
              <a:latin typeface="JetBrains Mono"/>
            </a:endParaRPr>
          </a:p>
          <a:p>
            <a:pPr marL="0" marR="0" algn="l">
              <a:lnSpc>
                <a:spcPct val="100000"/>
              </a:lnSpc>
              <a:spcBef>
                <a:spcPts val="300"/>
              </a:spcBef>
              <a:spcAft>
                <a:spcPts val="300"/>
              </a:spcAft>
            </a:pPr>
            <a:r>
              <a:rPr lang="en-US" altLang="zh-CN" dirty="0"/>
              <a:t>Cluster</a:t>
            </a:r>
            <a:r>
              <a:rPr lang="zh-CN" altLang="en-US" dirty="0"/>
              <a:t>效果如何？</a:t>
            </a:r>
            <a:r>
              <a:rPr lang="zh-CN" altLang="en-US" dirty="0">
                <a:solidFill>
                  <a:schemeClr val="bg1">
                    <a:lumMod val="65000"/>
                  </a:schemeClr>
                </a:solidFill>
              </a:rPr>
              <a:t>我们计算了簇内凝聚性和聚间分离性：其中簇内凝聚性也就是聚类内平方和（</a:t>
            </a:r>
            <a:r>
              <a:rPr lang="en-US" altLang="zh-CN" dirty="0">
                <a:solidFill>
                  <a:schemeClr val="bg1">
                    <a:lumMod val="65000"/>
                  </a:schemeClr>
                </a:solidFill>
              </a:rPr>
              <a:t>WSS</a:t>
            </a:r>
            <a:r>
              <a:rPr lang="zh-CN" altLang="en-US" dirty="0">
                <a:solidFill>
                  <a:schemeClr val="bg1">
                    <a:lumMod val="65000"/>
                  </a:schemeClr>
                </a:solidFill>
              </a:rPr>
              <a:t>）为</a:t>
            </a:r>
            <a:r>
              <a:rPr lang="en-US" altLang="zh-CN" dirty="0">
                <a:solidFill>
                  <a:schemeClr val="bg1">
                    <a:lumMod val="65000"/>
                  </a:schemeClr>
                </a:solidFill>
              </a:rPr>
              <a:t>15687.298</a:t>
            </a:r>
            <a:r>
              <a:rPr lang="zh-CN" altLang="en-US" dirty="0">
                <a:solidFill>
                  <a:schemeClr val="bg1">
                    <a:lumMod val="65000"/>
                  </a:schemeClr>
                </a:solidFill>
              </a:rPr>
              <a:t>，聚间分离性也就是聚类间平方和（</a:t>
            </a:r>
            <a:r>
              <a:rPr lang="en-US" altLang="zh-CN" dirty="0">
                <a:solidFill>
                  <a:schemeClr val="bg1">
                    <a:lumMod val="65000"/>
                  </a:schemeClr>
                </a:solidFill>
              </a:rPr>
              <a:t>BSS</a:t>
            </a:r>
            <a:r>
              <a:rPr lang="zh-CN" altLang="en-US" dirty="0">
                <a:solidFill>
                  <a:schemeClr val="bg1">
                    <a:lumMod val="65000"/>
                  </a:schemeClr>
                </a:solidFill>
              </a:rPr>
              <a:t>）为</a:t>
            </a:r>
            <a:r>
              <a:rPr lang="en-US" altLang="zh-CN" dirty="0">
                <a:solidFill>
                  <a:schemeClr val="bg1">
                    <a:lumMod val="65000"/>
                  </a:schemeClr>
                </a:solidFill>
              </a:rPr>
              <a:t> 33505.823</a:t>
            </a:r>
            <a:r>
              <a:rPr lang="zh-CN" altLang="en-US" dirty="0">
                <a:solidFill>
                  <a:schemeClr val="bg1">
                    <a:lumMod val="65000"/>
                  </a:schemeClr>
                </a:solidFill>
              </a:rPr>
              <a:t>，这都是以经纬度平方为计量单位的。这是我们手动调的较好的结果</a:t>
            </a:r>
            <a:endParaRPr lang="en-US" altLang="zh-CN" dirty="0">
              <a:solidFill>
                <a:schemeClr val="bg1">
                  <a:lumMod val="65000"/>
                </a:schemeClr>
              </a:solidFill>
            </a:endParaRPr>
          </a:p>
          <a:p>
            <a:pPr marL="0" marR="0" algn="l">
              <a:lnSpc>
                <a:spcPct val="100000"/>
              </a:lnSpc>
              <a:spcBef>
                <a:spcPts val="300"/>
              </a:spcBef>
              <a:spcAft>
                <a:spcPts val="300"/>
              </a:spcAft>
            </a:pPr>
            <a:endParaRPr lang="en-US" altLang="zh-CN" sz="1800" b="0" i="0" spc="0" dirty="0">
              <a:solidFill>
                <a:srgbClr val="000000"/>
              </a:solidFill>
              <a:effectLst/>
              <a:highlight>
                <a:srgbClr val="FFFFFF"/>
              </a:highlight>
              <a:latin typeface="JetBrains Mono"/>
            </a:endParaRPr>
          </a:p>
          <a:p>
            <a:pPr marL="0" marR="0" algn="l">
              <a:lnSpc>
                <a:spcPct val="100000"/>
              </a:lnSpc>
              <a:spcBef>
                <a:spcPts val="300"/>
              </a:spcBef>
              <a:spcAft>
                <a:spcPts val="300"/>
              </a:spcAft>
            </a:pPr>
            <a:endParaRPr lang="en-US" altLang="zh-CN" sz="1800" b="0" i="0" spc="0" dirty="0">
              <a:solidFill>
                <a:srgbClr val="000000"/>
              </a:solidFill>
              <a:effectLst/>
              <a:highlight>
                <a:srgbClr val="FFFFFF"/>
              </a:highlight>
              <a:latin typeface="JetBrains Mono"/>
            </a:endParaRPr>
          </a:p>
          <a:p>
            <a:pPr marL="0" marR="0" algn="l">
              <a:lnSpc>
                <a:spcPct val="100000"/>
              </a:lnSpc>
              <a:spcBef>
                <a:spcPts val="300"/>
              </a:spcBef>
              <a:spcAft>
                <a:spcPts val="300"/>
              </a:spcAft>
            </a:pPr>
            <a:endParaRPr lang="en-US" altLang="zh-CN" dirty="0">
              <a:solidFill>
                <a:schemeClr val="bg1">
                  <a:lumMod val="65000"/>
                </a:schemeClr>
              </a:solidFill>
            </a:endParaRPr>
          </a:p>
        </p:txBody>
      </p:sp>
      <p:sp>
        <p:nvSpPr>
          <p:cNvPr id="4" name="灯片编号占位符 3"/>
          <p:cNvSpPr>
            <a:spLocks noGrp="1"/>
          </p:cNvSpPr>
          <p:nvPr>
            <p:ph type="sldNum" sz="quarter" idx="5"/>
          </p:nvPr>
        </p:nvSpPr>
        <p:spPr/>
        <p:txBody>
          <a:bodyPr/>
          <a:lstStyle/>
          <a:p>
            <a:fld id="{8E831F93-DC01-482F-AB5B-F81885DA7991}" type="slidenum">
              <a:rPr lang="zh-CN" altLang="en-US" smtClean="0"/>
              <a:t>14</a:t>
            </a:fld>
            <a:endParaRPr lang="zh-CN" altLang="en-US"/>
          </a:p>
        </p:txBody>
      </p:sp>
    </p:spTree>
    <p:extLst>
      <p:ext uri="{BB962C8B-B14F-4D97-AF65-F5344CB8AC3E}">
        <p14:creationId xmlns:p14="http://schemas.microsoft.com/office/powerpoint/2010/main" val="1880693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危险程度量化</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15</a:t>
            </a:fld>
            <a:endParaRPr lang="zh-CN" altLang="en-US"/>
          </a:p>
        </p:txBody>
      </p:sp>
    </p:spTree>
    <p:extLst>
      <p:ext uri="{BB962C8B-B14F-4D97-AF65-F5344CB8AC3E}">
        <p14:creationId xmlns:p14="http://schemas.microsoft.com/office/powerpoint/2010/main" val="3972523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sz="1200" b="0" i="0" kern="1200" dirty="0">
                <a:solidFill>
                  <a:schemeClr val="tx1"/>
                </a:solidFill>
                <a:effectLst/>
                <a:latin typeface="+mn-lt"/>
                <a:ea typeface="+mn-ea"/>
                <a:cs typeface="+mn-cs"/>
              </a:rPr>
              <a:t>为什么需要危险程度量化呢？我们需要一个固定的数值：用来凝练得表示事件；很多论文用了</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，会损失一些信息</a:t>
            </a:r>
            <a:endParaRPr lang="zh-CN" altLang="en-US" dirty="0">
              <a:effectLst/>
            </a:endParaRPr>
          </a:p>
          <a:p>
            <a:r>
              <a:rPr lang="zh-CN" altLang="en-US" sz="1200" b="0" i="0" kern="1200" dirty="0">
                <a:solidFill>
                  <a:schemeClr val="tx1"/>
                </a:solidFill>
                <a:effectLst/>
                <a:latin typeface="+mn-lt"/>
                <a:ea typeface="+mn-ea"/>
                <a:cs typeface="+mn-cs"/>
              </a:rPr>
              <a:t>因此我们使用了别人得硕士论文中的参数并且使用了全球十大恐怖袭击作为验证，右上角这些点是公认的全球十大恐怖袭击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可以看到他们于其他事件区别开来，证明这个方法合理。</a:t>
            </a:r>
            <a:endParaRPr lang="zh-CN" altLang="en-US" dirty="0">
              <a:effectLst/>
            </a:endParaRPr>
          </a:p>
          <a:p>
            <a:pPr marL="0" marR="0" algn="l">
              <a:lnSpc>
                <a:spcPct val="130000"/>
              </a:lnSpc>
              <a:spcBef>
                <a:spcPts val="300"/>
              </a:spcBef>
              <a:spcAft>
                <a:spcPts val="300"/>
              </a:spcAft>
            </a:pPr>
            <a:r>
              <a:rPr lang="zh-CN" altLang="en-US" sz="1800" b="0" i="0" spc="0" dirty="0">
                <a:solidFill>
                  <a:srgbClr val="333333"/>
                </a:solidFill>
                <a:effectLst/>
              </a:rPr>
              <a:t>我们选择</a:t>
            </a:r>
            <a:r>
              <a:rPr lang="en-US" altLang="zh-CN" sz="1800" b="0" i="0" spc="0" dirty="0">
                <a:solidFill>
                  <a:srgbClr val="333333"/>
                </a:solidFill>
                <a:effectLst/>
              </a:rPr>
              <a:t>11</a:t>
            </a:r>
            <a:r>
              <a:rPr lang="zh-CN" altLang="en-US" sz="1800" b="0" i="0" spc="0" dirty="0">
                <a:solidFill>
                  <a:srgbClr val="333333"/>
                </a:solidFill>
                <a:effectLst/>
              </a:rPr>
              <a:t>个变量：</a:t>
            </a:r>
            <a:r>
              <a:rPr lang="en-US" altLang="zh-CN" sz="1800" b="0" i="0" spc="0" dirty="0">
                <a:solidFill>
                  <a:srgbClr val="333333"/>
                </a:solidFill>
                <a:effectLst/>
              </a:rPr>
              <a:t>‘attacktype1’, ‘targtype1’, ‘targsubtype1’, ‘ransom’, ‘</a:t>
            </a:r>
            <a:r>
              <a:rPr lang="en-US" altLang="zh-CN" sz="1800" b="0" i="0" spc="0" dirty="0" err="1">
                <a:solidFill>
                  <a:srgbClr val="333333"/>
                </a:solidFill>
                <a:effectLst/>
              </a:rPr>
              <a:t>nkill</a:t>
            </a:r>
            <a:r>
              <a:rPr lang="en-US" altLang="zh-CN" sz="1800" b="0" i="0" spc="0" dirty="0">
                <a:solidFill>
                  <a:srgbClr val="333333"/>
                </a:solidFill>
                <a:effectLst/>
              </a:rPr>
              <a:t>’, ‘</a:t>
            </a:r>
            <a:r>
              <a:rPr lang="en-US" altLang="zh-CN" sz="1800" b="0" i="0" spc="0" dirty="0" err="1">
                <a:solidFill>
                  <a:srgbClr val="333333"/>
                </a:solidFill>
                <a:effectLst/>
              </a:rPr>
              <a:t>nwound</a:t>
            </a:r>
            <a:r>
              <a:rPr lang="en-US" altLang="zh-CN" sz="1800" b="0" i="0" spc="0" dirty="0">
                <a:solidFill>
                  <a:srgbClr val="333333"/>
                </a:solidFill>
                <a:effectLst/>
              </a:rPr>
              <a:t>’, ‘property’, ‘weaptype1’</a:t>
            </a:r>
            <a:r>
              <a:rPr lang="zh-CN" altLang="en-US" sz="1800" b="0" i="0" spc="0" dirty="0">
                <a:solidFill>
                  <a:srgbClr val="333333"/>
                </a:solidFill>
                <a:effectLst/>
              </a:rPr>
              <a:t>这些变量。这些变量被选中基于它们在描述恐怖袭击事件中的重要性和代表性。它们都是数值化的，这使得它们更易</a:t>
            </a:r>
            <a:r>
              <a:rPr lang="zh-CN" altLang="en-US" sz="1800" b="0" i="0" spc="0" dirty="0">
                <a:solidFill>
                  <a:srgbClr val="000000"/>
                </a:solidFill>
                <a:effectLst/>
              </a:rPr>
              <a:t>于在模型中进行处理和分析。他们涵盖了恐怖袭击事件的各个方面，包括攻击的类型、目标、赎金情况、伤亡人数、财产损失以及使用的武器类型。通过考虑这些方面，我们能够更全面地理解和描述恐怖袭击事件的性质、动机和影响。</a:t>
            </a:r>
            <a:endParaRPr lang="en-US" altLang="zh-CN" sz="1800" b="0" i="0" spc="0" dirty="0">
              <a:solidFill>
                <a:srgbClr val="000000"/>
              </a:solidFill>
              <a:effectLst/>
            </a:endParaRPr>
          </a:p>
          <a:p>
            <a:pPr marL="0" marR="0" algn="l">
              <a:lnSpc>
                <a:spcPct val="130000"/>
              </a:lnSpc>
              <a:spcBef>
                <a:spcPts val="300"/>
              </a:spcBef>
              <a:spcAft>
                <a:spcPts val="300"/>
              </a:spcAft>
            </a:pPr>
            <a:endParaRPr lang="en-US" altLang="zh-CN" sz="1800" b="0" i="0" spc="0" dirty="0">
              <a:solidFill>
                <a:srgbClr val="000000"/>
              </a:solidFill>
              <a:effectLst/>
            </a:endParaRPr>
          </a:p>
          <a:p>
            <a:pPr marL="0" marR="0" algn="l">
              <a:lnSpc>
                <a:spcPct val="130000"/>
              </a:lnSpc>
              <a:spcBef>
                <a:spcPts val="300"/>
              </a:spcBef>
              <a:spcAft>
                <a:spcPts val="300"/>
              </a:spcAft>
            </a:pPr>
            <a:endParaRPr lang="en-US" altLang="zh-CN" sz="1800" b="0" i="0" spc="0" dirty="0">
              <a:solidFill>
                <a:srgbClr val="000000"/>
              </a:solidFill>
              <a:effectLst/>
            </a:endParaRPr>
          </a:p>
          <a:p>
            <a:pPr marL="0" marR="0" algn="l">
              <a:lnSpc>
                <a:spcPct val="130000"/>
              </a:lnSpc>
              <a:spcBef>
                <a:spcPts val="300"/>
              </a:spcBef>
              <a:spcAft>
                <a:spcPts val="300"/>
              </a:spcAft>
            </a:pPr>
            <a:endParaRPr lang="en-US" altLang="zh-CN" sz="1800" b="0" i="0" spc="0" dirty="0">
              <a:solidFill>
                <a:srgbClr val="000000"/>
              </a:solidFill>
              <a:effectLst/>
            </a:endParaRPr>
          </a:p>
          <a:p>
            <a:pPr marL="0" marR="0" algn="l">
              <a:lnSpc>
                <a:spcPct val="130000"/>
              </a:lnSpc>
              <a:spcBef>
                <a:spcPts val="300"/>
              </a:spcBef>
              <a:spcAft>
                <a:spcPts val="300"/>
              </a:spcAft>
            </a:pPr>
            <a:endParaRPr lang="en-US" altLang="zh-CN" sz="1800" b="0" i="0" spc="0" dirty="0">
              <a:solidFill>
                <a:srgbClr val="000000"/>
              </a:solidFill>
              <a:effectLst/>
            </a:endParaRPr>
          </a:p>
          <a:p>
            <a:pPr marL="0" marR="0" algn="l">
              <a:lnSpc>
                <a:spcPct val="130000"/>
              </a:lnSpc>
              <a:spcBef>
                <a:spcPts val="300"/>
              </a:spcBef>
              <a:spcAft>
                <a:spcPts val="300"/>
              </a:spcAft>
            </a:pPr>
            <a:endParaRPr lang="en-US" altLang="zh-CN" sz="1800" b="0" i="0" spc="0" dirty="0">
              <a:solidFill>
                <a:srgbClr val="000000"/>
              </a:solidFill>
              <a:effectLst/>
            </a:endParaRPr>
          </a:p>
          <a:p>
            <a:pPr marL="0" marR="0" algn="l">
              <a:lnSpc>
                <a:spcPct val="130000"/>
              </a:lnSpc>
              <a:spcBef>
                <a:spcPts val="300"/>
              </a:spcBef>
              <a:spcAft>
                <a:spcPts val="300"/>
              </a:spcAft>
            </a:pPr>
            <a:r>
              <a:rPr lang="zh-CN" altLang="en-US" sz="1800" b="0" i="0" spc="0" dirty="0">
                <a:solidFill>
                  <a:srgbClr val="000000"/>
                </a:solidFill>
                <a:effectLst/>
              </a:rPr>
              <a:t>因此，这些变量的选择是为了尽可能全面地描述恐怖袭击事件，从而为我们对恐怖主义现象的理解和分析提供更为深入和准确的基础。</a:t>
            </a:r>
            <a:endParaRPr lang="zh-CN" altLang="en-US" dirty="0">
              <a:effectLst/>
            </a:endParaRPr>
          </a:p>
        </p:txBody>
      </p:sp>
      <p:sp>
        <p:nvSpPr>
          <p:cNvPr id="4" name="灯片编号占位符 3"/>
          <p:cNvSpPr>
            <a:spLocks noGrp="1"/>
          </p:cNvSpPr>
          <p:nvPr>
            <p:ph type="sldNum" sz="quarter" idx="5"/>
          </p:nvPr>
        </p:nvSpPr>
        <p:spPr/>
        <p:txBody>
          <a:bodyPr/>
          <a:lstStyle/>
          <a:p>
            <a:fld id="{8E831F93-DC01-482F-AB5B-F81885DA7991}" type="slidenum">
              <a:rPr lang="zh-CN" altLang="en-US" smtClean="0"/>
              <a:t>16</a:t>
            </a:fld>
            <a:endParaRPr lang="zh-CN" altLang="en-US"/>
          </a:p>
        </p:txBody>
      </p:sp>
    </p:spTree>
    <p:extLst>
      <p:ext uri="{BB962C8B-B14F-4D97-AF65-F5344CB8AC3E}">
        <p14:creationId xmlns:p14="http://schemas.microsoft.com/office/powerpoint/2010/main" val="1017239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接下来是将数据输入我们的模型，可以看到我们在这里使用了五类模型进行对比，</a:t>
            </a:r>
            <a:endParaRPr lang="en-US" altLang="zh-CN" dirty="0"/>
          </a:p>
          <a:p>
            <a:r>
              <a:rPr lang="zh-CN" altLang="en-US" dirty="0"/>
              <a:t>在这里的第二个</a:t>
            </a:r>
            <a:r>
              <a:rPr lang="en-US" altLang="zh-CN" dirty="0"/>
              <a:t>LSTM</a:t>
            </a:r>
            <a:r>
              <a:rPr lang="zh-CN" altLang="en-US" dirty="0"/>
              <a:t>和第四个</a:t>
            </a:r>
            <a:r>
              <a:rPr lang="en-US" altLang="zh-CN" dirty="0"/>
              <a:t>CNLSTM</a:t>
            </a:r>
            <a:r>
              <a:rPr lang="zh-CN" altLang="en-US" dirty="0"/>
              <a:t>都是在中期汇报中汇报过的。</a:t>
            </a:r>
            <a:endParaRPr lang="en-US" altLang="zh-CN" dirty="0"/>
          </a:p>
          <a:p>
            <a:r>
              <a:rPr lang="zh-CN" altLang="en-US" dirty="0"/>
              <a:t>我们这次重点改进的是</a:t>
            </a:r>
            <a:r>
              <a:rPr lang="en-US" altLang="zh-CN" dirty="0"/>
              <a:t>135</a:t>
            </a:r>
          </a:p>
          <a:p>
            <a:r>
              <a:rPr lang="en-US" altLang="zh-CN" dirty="0"/>
              <a:t>1</a:t>
            </a:r>
            <a:r>
              <a:rPr lang="zh-CN" altLang="en-US" dirty="0"/>
              <a:t>的改进是采用了线性的</a:t>
            </a:r>
            <a:r>
              <a:rPr lang="en-US" altLang="zh-CN" dirty="0"/>
              <a:t>baseline</a:t>
            </a:r>
            <a:r>
              <a:rPr lang="zh-CN" altLang="en-US" dirty="0"/>
              <a:t>，</a:t>
            </a:r>
            <a:endParaRPr lang="en-US" altLang="zh-CN" dirty="0"/>
          </a:p>
          <a:p>
            <a:r>
              <a:rPr lang="zh-CN" altLang="en-US" dirty="0"/>
              <a:t>三和五的改进则是在二和四的基础上加入了时间衰减</a:t>
            </a:r>
            <a:endParaRPr lang="en-US" altLang="zh-CN" dirty="0"/>
          </a:p>
          <a:p>
            <a:r>
              <a:rPr lang="zh-CN" altLang="en-US" dirty="0"/>
              <a:t>这也是受到了在数据探索中事件相似度随着时间衰减的启发</a:t>
            </a:r>
            <a:endParaRPr lang="en-US" altLang="zh-CN" dirty="0"/>
          </a:p>
          <a:p>
            <a:r>
              <a:rPr lang="en-US" altLang="zh-CN" dirty="0"/>
              <a:t>【30s】</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17</a:t>
            </a:fld>
            <a:endParaRPr lang="zh-CN" altLang="en-US"/>
          </a:p>
        </p:txBody>
      </p:sp>
    </p:spTree>
    <p:extLst>
      <p:ext uri="{BB962C8B-B14F-4D97-AF65-F5344CB8AC3E}">
        <p14:creationId xmlns:p14="http://schemas.microsoft.com/office/powerpoint/2010/main" val="2321233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18</a:t>
            </a:fld>
            <a:endParaRPr lang="zh-CN" altLang="en-US"/>
          </a:p>
        </p:txBody>
      </p:sp>
    </p:spTree>
    <p:extLst>
      <p:ext uri="{BB962C8B-B14F-4D97-AF65-F5344CB8AC3E}">
        <p14:creationId xmlns:p14="http://schemas.microsoft.com/office/powerpoint/2010/main" val="4103527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首先是我们在</a:t>
            </a:r>
            <a:r>
              <a:rPr lang="en-US" altLang="zh-CN" dirty="0"/>
              <a:t>baseline</a:t>
            </a:r>
            <a:r>
              <a:rPr lang="zh-CN" altLang="en-US" dirty="0"/>
              <a:t>上进行的线性改进。在之前的中期报告中，我们使用了三种</a:t>
            </a:r>
            <a:r>
              <a:rPr lang="en-US" altLang="zh-CN" dirty="0"/>
              <a:t>baseline</a:t>
            </a:r>
            <a:r>
              <a:rPr lang="zh-CN" altLang="en-US" dirty="0"/>
              <a:t>及分别截取前一天、前七天、前</a:t>
            </a:r>
            <a:r>
              <a:rPr lang="en-US" altLang="zh-CN" dirty="0"/>
              <a:t>30</a:t>
            </a:r>
            <a:r>
              <a:rPr lang="zh-CN" altLang="en-US" dirty="0"/>
              <a:t>天的平均值作为第</a:t>
            </a:r>
            <a:r>
              <a:rPr lang="en-US" altLang="zh-CN" dirty="0"/>
              <a:t>31</a:t>
            </a:r>
            <a:r>
              <a:rPr lang="zh-CN" altLang="en-US" dirty="0"/>
              <a:t>天的预测结果。</a:t>
            </a:r>
            <a:endParaRPr lang="en-US" altLang="zh-CN" dirty="0"/>
          </a:p>
          <a:p>
            <a:r>
              <a:rPr lang="zh-CN" altLang="en-US" dirty="0"/>
              <a:t>但是在本质上，这些截取方式都只是线性拟合的特殊情况，所以为了更广泛的推广我们的</a:t>
            </a:r>
            <a:r>
              <a:rPr lang="en-US" altLang="zh-CN" dirty="0"/>
              <a:t>baseline</a:t>
            </a:r>
            <a:r>
              <a:rPr lang="zh-CN" altLang="en-US" dirty="0"/>
              <a:t>模型，得到它的最佳效果，我们改用了线性回归模型。</a:t>
            </a:r>
            <a:endParaRPr lang="en-US" altLang="zh-CN" dirty="0"/>
          </a:p>
          <a:p>
            <a:r>
              <a:rPr lang="zh-CN" altLang="en-US" dirty="0"/>
              <a:t>我们的权重系数矩阵能够将前</a:t>
            </a:r>
            <a:r>
              <a:rPr lang="en-US" altLang="zh-CN" dirty="0"/>
              <a:t>30</a:t>
            </a:r>
            <a:r>
              <a:rPr lang="zh-CN" altLang="en-US" dirty="0"/>
              <a:t>天的综合数据映射到第</a:t>
            </a:r>
            <a:r>
              <a:rPr lang="en-US" altLang="zh-CN" dirty="0"/>
              <a:t>31</a:t>
            </a:r>
            <a:r>
              <a:rPr lang="zh-CN" altLang="en-US" dirty="0"/>
              <a:t>天。</a:t>
            </a:r>
            <a:endParaRPr lang="en-US" altLang="zh-CN" dirty="0"/>
          </a:p>
          <a:p>
            <a:r>
              <a:rPr lang="en-US" altLang="zh-CN" dirty="0"/>
              <a:t>【40s】</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19</a:t>
            </a:fld>
            <a:endParaRPr lang="zh-CN" altLang="en-US"/>
          </a:p>
        </p:txBody>
      </p:sp>
    </p:spTree>
    <p:extLst>
      <p:ext uri="{BB962C8B-B14F-4D97-AF65-F5344CB8AC3E}">
        <p14:creationId xmlns:p14="http://schemas.microsoft.com/office/powerpoint/2010/main" val="4276475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sz="1200" b="0" i="0" spc="0" dirty="0">
                <a:solidFill>
                  <a:srgbClr val="333333"/>
                </a:solidFill>
                <a:effectLst/>
              </a:rPr>
              <a:t>这是我们的完整工作的流程，它有三个步骤。第一个步骤</a:t>
            </a:r>
            <a:r>
              <a:rPr lang="en-US" altLang="zh-CN" sz="1200" b="0" i="0" spc="0" dirty="0">
                <a:solidFill>
                  <a:srgbClr val="333333"/>
                </a:solidFill>
                <a:effectLst/>
              </a:rPr>
              <a:t>——</a:t>
            </a:r>
            <a:r>
              <a:rPr lang="zh-CN" altLang="en-US" sz="1200" b="0" i="0" spc="0" dirty="0">
                <a:solidFill>
                  <a:srgbClr val="333333"/>
                </a:solidFill>
                <a:effectLst/>
              </a:rPr>
              <a:t>我们对学界中的恐怖袭击研究进行了调研，发现有两大学派，一部分是使用数学建模的方法，精准模拟恐怖袭击的传播过程，另一派则是使用机器学习的方法。我们重点研读了数学学派的论文，发现他们都围绕着传播性特性进行建模。</a:t>
            </a:r>
            <a:endParaRPr lang="zh-CN" altLang="en-US" sz="1800" dirty="0"/>
          </a:p>
          <a:p>
            <a:pPr marL="0" marR="0" algn="l">
              <a:lnSpc>
                <a:spcPct val="130000"/>
              </a:lnSpc>
              <a:spcBef>
                <a:spcPts val="300"/>
              </a:spcBef>
              <a:spcAft>
                <a:spcPts val="300"/>
              </a:spcAft>
            </a:pPr>
            <a:r>
              <a:rPr lang="zh-CN" altLang="en-US" sz="1200" b="0" i="0" spc="0" dirty="0">
                <a:solidFill>
                  <a:srgbClr val="333333"/>
                </a:solidFill>
                <a:effectLst/>
              </a:rPr>
              <a:t>所以我们将问题梳理结合一下，得到我们的研究目标</a:t>
            </a:r>
            <a:r>
              <a:rPr lang="en-US" altLang="zh-CN" sz="1200" b="0" i="0" spc="0" dirty="0">
                <a:solidFill>
                  <a:srgbClr val="333333"/>
                </a:solidFill>
                <a:effectLst/>
              </a:rPr>
              <a:t>——</a:t>
            </a:r>
            <a:r>
              <a:rPr lang="zh-CN" altLang="en-US" sz="1200" b="0" i="0" spc="0" dirty="0">
                <a:solidFill>
                  <a:srgbClr val="333333"/>
                </a:solidFill>
                <a:effectLst/>
              </a:rPr>
              <a:t>我们想要将传播性应用到神经网络中去，得到一个颗粒度较细的，利用了时间和空间信息的恐怖袭击预测</a:t>
            </a:r>
            <a:endParaRPr lang="en-US" altLang="zh-CN" sz="1200" b="0" i="0" spc="0" dirty="0">
              <a:solidFill>
                <a:srgbClr val="333333"/>
              </a:solidFill>
              <a:effectLst/>
            </a:endParaRPr>
          </a:p>
          <a:p>
            <a:pPr marL="0" marR="0" algn="l">
              <a:lnSpc>
                <a:spcPct val="130000"/>
              </a:lnSpc>
              <a:spcBef>
                <a:spcPts val="300"/>
              </a:spcBef>
              <a:spcAft>
                <a:spcPts val="300"/>
              </a:spcAft>
            </a:pPr>
            <a:endParaRPr lang="en-US" altLang="zh-CN" sz="1200" b="0" i="0" spc="0" dirty="0">
              <a:solidFill>
                <a:srgbClr val="333333"/>
              </a:solidFill>
              <a:effectLst/>
            </a:endParaRPr>
          </a:p>
          <a:p>
            <a:pPr marL="0" marR="0" algn="l">
              <a:lnSpc>
                <a:spcPct val="130000"/>
              </a:lnSpc>
              <a:spcBef>
                <a:spcPts val="300"/>
              </a:spcBef>
              <a:spcAft>
                <a:spcPts val="300"/>
              </a:spcAft>
            </a:pPr>
            <a:r>
              <a:rPr lang="zh-CN" altLang="en-US" sz="1200" b="0" i="0" spc="0" dirty="0">
                <a:solidFill>
                  <a:srgbClr val="333333"/>
                </a:solidFill>
                <a:effectLst/>
              </a:rPr>
              <a:t>第二个步骤，我们对于数据规律进行了探索，我们主要探索了时间上和空间上运用传播性的合理性。</a:t>
            </a:r>
            <a:endParaRPr lang="zh-CN" altLang="en-US" dirty="0">
              <a:effectLst/>
            </a:endParaRPr>
          </a:p>
          <a:p>
            <a:pPr marL="0" marR="0" algn="l">
              <a:lnSpc>
                <a:spcPct val="130000"/>
              </a:lnSpc>
              <a:spcBef>
                <a:spcPts val="300"/>
              </a:spcBef>
              <a:spcAft>
                <a:spcPts val="300"/>
              </a:spcAft>
            </a:pPr>
            <a:r>
              <a:rPr lang="zh-CN" altLang="en-US" sz="1200" b="0" i="0" spc="0" dirty="0">
                <a:solidFill>
                  <a:srgbClr val="333333"/>
                </a:solidFill>
                <a:effectLst/>
              </a:rPr>
              <a:t>第三个步骤，我们开始实现任务</a:t>
            </a:r>
            <a:r>
              <a:rPr lang="en-US" altLang="zh-CN" sz="1200" b="0" i="0" spc="0" dirty="0">
                <a:solidFill>
                  <a:srgbClr val="333333"/>
                </a:solidFill>
                <a:effectLst/>
              </a:rPr>
              <a:t>——</a:t>
            </a:r>
            <a:r>
              <a:rPr lang="zh-CN" altLang="en-US" sz="1200" b="0" i="0" spc="0" dirty="0">
                <a:solidFill>
                  <a:srgbClr val="333333"/>
                </a:solidFill>
                <a:effectLst/>
              </a:rPr>
              <a:t>我们首先对于数据进行预处理，由于网格化会导致数据空间信息上的损失，我们选择用聚类来进行预处理。此外，我们对每个事件进行了危险程度量化。接着我们使用了</a:t>
            </a:r>
            <a:r>
              <a:rPr lang="en-US" altLang="zh-CN" sz="1200" b="0" i="0" spc="0" dirty="0">
                <a:solidFill>
                  <a:srgbClr val="333333"/>
                </a:solidFill>
                <a:effectLst/>
              </a:rPr>
              <a:t>5</a:t>
            </a:r>
            <a:r>
              <a:rPr lang="zh-CN" altLang="en-US" sz="1200" b="0" i="0" spc="0" dirty="0">
                <a:solidFill>
                  <a:srgbClr val="333333"/>
                </a:solidFill>
                <a:effectLst/>
              </a:rPr>
              <a:t>个不同的模型，最后我们将输出的颗粒度对齐。</a:t>
            </a:r>
            <a:endParaRPr lang="zh-CN" altLang="en-US" dirty="0">
              <a:effectLst/>
            </a:endParaRPr>
          </a:p>
          <a:p>
            <a:endParaRPr lang="en-US" altLang="zh-CN" dirty="0"/>
          </a:p>
          <a:p>
            <a:r>
              <a:rPr lang="zh-CN" altLang="en-US" dirty="0"/>
              <a:t>接下来我们先看调研部分</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2</a:t>
            </a:fld>
            <a:endParaRPr lang="zh-CN" altLang="en-US"/>
          </a:p>
        </p:txBody>
      </p:sp>
    </p:spTree>
    <p:extLst>
      <p:ext uri="{BB962C8B-B14F-4D97-AF65-F5344CB8AC3E}">
        <p14:creationId xmlns:p14="http://schemas.microsoft.com/office/powerpoint/2010/main" val="619121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20</a:t>
            </a:fld>
            <a:endParaRPr lang="zh-CN" altLang="en-US"/>
          </a:p>
        </p:txBody>
      </p:sp>
    </p:spTree>
    <p:extLst>
      <p:ext uri="{BB962C8B-B14F-4D97-AF65-F5344CB8AC3E}">
        <p14:creationId xmlns:p14="http://schemas.microsoft.com/office/powerpoint/2010/main" val="1614295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接下来是对第二个优化时间衰减的详细解释</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21</a:t>
            </a:fld>
            <a:endParaRPr lang="zh-CN" altLang="en-US"/>
          </a:p>
        </p:txBody>
      </p:sp>
    </p:spTree>
    <p:extLst>
      <p:ext uri="{BB962C8B-B14F-4D97-AF65-F5344CB8AC3E}">
        <p14:creationId xmlns:p14="http://schemas.microsoft.com/office/powerpoint/2010/main" val="3772761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我们在详细观察了神经网络模型的输出结果后，</a:t>
            </a:r>
            <a:endParaRPr lang="en-US" altLang="zh-CN" dirty="0"/>
          </a:p>
          <a:p>
            <a:r>
              <a:rPr lang="zh-CN" altLang="en-US" dirty="0"/>
              <a:t>发现它的预测输出的格子过多，将很多本来没有发生的地点预测为发生，这可能是历史事件过分传播所带来的误判。</a:t>
            </a:r>
            <a:endParaRPr lang="en-US" altLang="zh-CN" dirty="0"/>
          </a:p>
          <a:p>
            <a:r>
              <a:rPr lang="zh-CN" altLang="en-US" dirty="0"/>
              <a:t>因此，我们想要在过去的历史事件基础上加上一个时间衰减，使其对于未来的影响随着时间发展而降低。</a:t>
            </a:r>
            <a:endParaRPr lang="en-US" altLang="zh-CN" dirty="0"/>
          </a:p>
          <a:p>
            <a:r>
              <a:rPr lang="zh-CN" altLang="en-US" dirty="0"/>
              <a:t>在这里我们设计了一个权重系数，它是按照指数衰减进行的，这个时间离第</a:t>
            </a:r>
            <a:r>
              <a:rPr lang="en-US" altLang="zh-CN" dirty="0"/>
              <a:t>30</a:t>
            </a:r>
            <a:r>
              <a:rPr lang="zh-CN" altLang="en-US" dirty="0"/>
              <a:t>天日期越远，那么对它的衰减惩罚就越大。</a:t>
            </a:r>
            <a:endParaRPr lang="en-US" altLang="zh-CN" dirty="0"/>
          </a:p>
          <a:p>
            <a:r>
              <a:rPr lang="zh-CN" altLang="en-US" dirty="0"/>
              <a:t>右边是一个直观的例子，左边则是对应的权重衰减系数公式</a:t>
            </a:r>
            <a:endParaRPr lang="en-US" altLang="zh-CN" dirty="0"/>
          </a:p>
          <a:p>
            <a:r>
              <a:rPr lang="en-US" altLang="zh-CN" dirty="0"/>
              <a:t>【50s】</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22</a:t>
            </a:fld>
            <a:endParaRPr lang="zh-CN" altLang="en-US"/>
          </a:p>
        </p:txBody>
      </p:sp>
    </p:spTree>
    <p:extLst>
      <p:ext uri="{BB962C8B-B14F-4D97-AF65-F5344CB8AC3E}">
        <p14:creationId xmlns:p14="http://schemas.microsoft.com/office/powerpoint/2010/main" val="1492744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最后是将模型输出的结果和粒度进行对齐</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23</a:t>
            </a:fld>
            <a:endParaRPr lang="zh-CN" altLang="en-US"/>
          </a:p>
        </p:txBody>
      </p:sp>
    </p:spTree>
    <p:extLst>
      <p:ext uri="{BB962C8B-B14F-4D97-AF65-F5344CB8AC3E}">
        <p14:creationId xmlns:p14="http://schemas.microsoft.com/office/powerpoint/2010/main" val="683759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刚才提到我们的模型是在</a:t>
            </a:r>
            <a:r>
              <a:rPr lang="en-US" altLang="zh-CN" dirty="0"/>
              <a:t>cluster</a:t>
            </a:r>
            <a:r>
              <a:rPr lang="zh-CN" altLang="en-US" dirty="0"/>
              <a:t>的单位基础上进行运算的，它的输出也是</a:t>
            </a:r>
            <a:r>
              <a:rPr lang="en-US" altLang="zh-CN" dirty="0"/>
              <a:t>cluster</a:t>
            </a:r>
            <a:r>
              <a:rPr lang="zh-CN" altLang="en-US" dirty="0"/>
              <a:t>，但是我们希望能够将它进行网格化，</a:t>
            </a:r>
            <a:endParaRPr lang="en-US" altLang="zh-CN" dirty="0"/>
          </a:p>
          <a:p>
            <a:r>
              <a:rPr lang="zh-CN" altLang="en-US" dirty="0"/>
              <a:t>这背后的原因是主流的期刊都是以网格作为对齐标准，</a:t>
            </a:r>
            <a:endParaRPr lang="en-US" altLang="zh-CN" dirty="0"/>
          </a:p>
          <a:p>
            <a:r>
              <a:rPr lang="zh-CN" altLang="en-US" dirty="0"/>
              <a:t>因此我们想要将</a:t>
            </a:r>
            <a:r>
              <a:rPr lang="en-US" altLang="zh-CN" dirty="0"/>
              <a:t>cluster</a:t>
            </a:r>
            <a:r>
              <a:rPr lang="zh-CN" altLang="en-US" dirty="0"/>
              <a:t>转换为</a:t>
            </a:r>
            <a:r>
              <a:rPr lang="en-US" altLang="zh-CN" dirty="0"/>
              <a:t>grid</a:t>
            </a:r>
            <a:r>
              <a:rPr lang="zh-CN" altLang="en-US" dirty="0"/>
              <a:t>，与国际标准对齐。</a:t>
            </a:r>
            <a:endParaRPr lang="en-US" altLang="zh-CN" dirty="0"/>
          </a:p>
          <a:p>
            <a:r>
              <a:rPr lang="zh-CN" altLang="en-US" dirty="0"/>
              <a:t>我们</a:t>
            </a:r>
            <a:r>
              <a:rPr lang="en-US" altLang="zh-CN" dirty="0"/>
              <a:t>grid</a:t>
            </a:r>
            <a:r>
              <a:rPr lang="zh-CN" altLang="en-US" dirty="0"/>
              <a:t>的颗粒度大小是</a:t>
            </a:r>
            <a:r>
              <a:rPr lang="en-US" altLang="zh-CN" dirty="0"/>
              <a:t>0.5</a:t>
            </a:r>
            <a:r>
              <a:rPr lang="zh-CN" altLang="en-US" dirty="0"/>
              <a:t>度，它的经纬度范围分别是</a:t>
            </a:r>
            <a:r>
              <a:rPr lang="en-US" altLang="zh-CN" dirty="0"/>
              <a:t>35</a:t>
            </a:r>
            <a:r>
              <a:rPr lang="zh-CN" altLang="en-US" dirty="0"/>
              <a:t>到</a:t>
            </a:r>
            <a:r>
              <a:rPr lang="en-US" altLang="zh-CN" dirty="0"/>
              <a:t>43</a:t>
            </a:r>
            <a:r>
              <a:rPr lang="zh-CN" altLang="en-US" dirty="0"/>
              <a:t>，</a:t>
            </a:r>
            <a:r>
              <a:rPr lang="en-US" altLang="zh-CN" dirty="0"/>
              <a:t>32</a:t>
            </a:r>
            <a:r>
              <a:rPr lang="zh-CN" altLang="en-US" dirty="0"/>
              <a:t>到</a:t>
            </a:r>
            <a:r>
              <a:rPr lang="en-US" altLang="zh-CN" dirty="0"/>
              <a:t>38</a:t>
            </a:r>
            <a:r>
              <a:rPr lang="zh-CN" altLang="en-US" dirty="0"/>
              <a:t>。因此一共是有</a:t>
            </a:r>
            <a:r>
              <a:rPr lang="en-US" altLang="zh-CN" dirty="0"/>
              <a:t>192</a:t>
            </a:r>
            <a:r>
              <a:rPr lang="zh-CN" altLang="en-US" dirty="0"/>
              <a:t>个格子，</a:t>
            </a:r>
            <a:endParaRPr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24</a:t>
            </a:fld>
            <a:endParaRPr lang="zh-CN" altLang="en-US"/>
          </a:p>
        </p:txBody>
      </p:sp>
    </p:spTree>
    <p:extLst>
      <p:ext uri="{BB962C8B-B14F-4D97-AF65-F5344CB8AC3E}">
        <p14:creationId xmlns:p14="http://schemas.microsoft.com/office/powerpoint/2010/main" val="4186031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我们使用了字典的方式来建立</a:t>
            </a:r>
            <a:r>
              <a:rPr lang="en-US" altLang="zh-CN" dirty="0"/>
              <a:t>cluster</a:t>
            </a:r>
            <a:r>
              <a:rPr lang="zh-CN" altLang="en-US" dirty="0"/>
              <a:t>到</a:t>
            </a:r>
            <a:r>
              <a:rPr lang="en-US" altLang="zh-CN" dirty="0"/>
              <a:t>grid</a:t>
            </a:r>
            <a:r>
              <a:rPr lang="zh-CN" altLang="en-US" dirty="0"/>
              <a:t>的映射，一般来说，一个</a:t>
            </a:r>
            <a:r>
              <a:rPr lang="en-US" altLang="zh-CN" dirty="0"/>
              <a:t>cluster</a:t>
            </a:r>
            <a:r>
              <a:rPr lang="zh-CN" altLang="en-US" dirty="0"/>
              <a:t>能够映射到</a:t>
            </a:r>
            <a:r>
              <a:rPr lang="en-US" altLang="zh-CN" dirty="0"/>
              <a:t>1~4</a:t>
            </a:r>
            <a:r>
              <a:rPr lang="zh-CN" altLang="en-US" dirty="0"/>
              <a:t>个格子。</a:t>
            </a:r>
            <a:endParaRPr lang="en-US" altLang="zh-CN" dirty="0"/>
          </a:p>
          <a:p>
            <a:r>
              <a:rPr lang="zh-CN" altLang="en-US" dirty="0"/>
              <a:t>因此，只要我们预测出的</a:t>
            </a:r>
            <a:r>
              <a:rPr lang="en-US" altLang="zh-CN" dirty="0"/>
              <a:t>cluster</a:t>
            </a:r>
            <a:r>
              <a:rPr lang="zh-CN" altLang="en-US" dirty="0"/>
              <a:t>映射之后得到的格子是包含发生事件的，我们就认为它是正确的。</a:t>
            </a:r>
            <a:endParaRPr lang="en-US" altLang="zh-CN" dirty="0"/>
          </a:p>
          <a:p>
            <a:r>
              <a:rPr lang="zh-CN" altLang="en-US" dirty="0"/>
              <a:t>比如右边的例子，如果我们预测</a:t>
            </a:r>
            <a:r>
              <a:rPr lang="en-US" altLang="zh-CN" dirty="0"/>
              <a:t>cluster4</a:t>
            </a:r>
            <a:r>
              <a:rPr lang="zh-CN" altLang="en-US" dirty="0"/>
              <a:t>会发生袭击事件，那么我们先把结果映射为这三个格子可能发生事件，只要映射结果包含正确值，就认为正确。</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我们这种评估方法和在中期使用的是不一样的，改变的原因有两方面，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一方面是我们发现国际期刊都只关注，是否预测到将要发生的恐怖袭击事件，而不在乎误判情况。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另一方面在一天内</a:t>
            </a:r>
            <a:r>
              <a:rPr lang="en-US" altLang="zh-CN" dirty="0"/>
              <a:t>99%</a:t>
            </a:r>
            <a:r>
              <a:rPr lang="zh-CN" altLang="en-US" dirty="0"/>
              <a:t>的地区地区都是不发生事件的，这对于模型训练很不友好</a:t>
            </a:r>
            <a:endParaRPr lang="en-US" altLang="zh-CN" dirty="0"/>
          </a:p>
          <a:p>
            <a:r>
              <a:rPr lang="en-US" altLang="zh-CN" dirty="0"/>
              <a:t>【1</a:t>
            </a:r>
            <a:r>
              <a:rPr lang="zh-CN" altLang="en-US" dirty="0"/>
              <a:t>分</a:t>
            </a:r>
            <a:r>
              <a:rPr lang="en-US" altLang="zh-CN" dirty="0"/>
              <a:t>20</a:t>
            </a:r>
            <a:r>
              <a:rPr lang="zh-CN" altLang="en-US" dirty="0"/>
              <a:t>秒</a:t>
            </a:r>
            <a:r>
              <a:rPr lang="en-US" altLang="zh-CN" dirty="0"/>
              <a:t>】</a:t>
            </a:r>
          </a:p>
          <a:p>
            <a:endParaRPr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25</a:t>
            </a:fld>
            <a:endParaRPr lang="zh-CN" altLang="en-US"/>
          </a:p>
        </p:txBody>
      </p:sp>
    </p:spTree>
    <p:extLst>
      <p:ext uri="{BB962C8B-B14F-4D97-AF65-F5344CB8AC3E}">
        <p14:creationId xmlns:p14="http://schemas.microsoft.com/office/powerpoint/2010/main" val="338526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这里是我们将颗粒度对齐到格子上之后的对于恐怖袭击发生事件的预测准确率。</a:t>
            </a:r>
            <a:endParaRPr lang="en-US" altLang="zh-CN" dirty="0"/>
          </a:p>
          <a:p>
            <a:r>
              <a:rPr lang="zh-CN" altLang="en-US" dirty="0"/>
              <a:t>准确率参数越大越好，模型输出的可能发生的格子数量越小越好精准</a:t>
            </a:r>
            <a:endParaRPr lang="en-US" altLang="zh-CN" dirty="0"/>
          </a:p>
          <a:p>
            <a:r>
              <a:rPr lang="zh-CN" altLang="en-US" dirty="0"/>
              <a:t>可以看到的是，</a:t>
            </a:r>
            <a:r>
              <a:rPr lang="en-US" altLang="zh-CN" dirty="0"/>
              <a:t>Baseline</a:t>
            </a:r>
            <a:r>
              <a:rPr lang="zh-CN" altLang="en-US" dirty="0"/>
              <a:t>是所有方法中准确率最低，但是同时预测范围也最精准的。</a:t>
            </a:r>
            <a:endParaRPr lang="en-US" altLang="zh-CN" dirty="0"/>
          </a:p>
          <a:p>
            <a:endParaRPr lang="en-US" altLang="zh-CN" dirty="0"/>
          </a:p>
          <a:p>
            <a:r>
              <a:rPr lang="zh-CN" altLang="en-US" dirty="0"/>
              <a:t>三和二对比，五和四对比可以得到，时间衰减能够在保证准确率仍旧提升的情况下进一步缩小预测范围，说明时间衰减是一种比较有效的抑制过分传播的。</a:t>
            </a:r>
            <a:endParaRPr lang="en-US" altLang="zh-CN" dirty="0"/>
          </a:p>
          <a:p>
            <a:endParaRPr lang="en-US" altLang="zh-CN" dirty="0"/>
          </a:p>
          <a:p>
            <a:r>
              <a:rPr lang="zh-CN" altLang="en-US" dirty="0"/>
              <a:t>除此之外，我们还可以比较带有</a:t>
            </a:r>
            <a:r>
              <a:rPr lang="en-US" altLang="zh-CN" dirty="0"/>
              <a:t>CNN</a:t>
            </a:r>
            <a:r>
              <a:rPr lang="zh-CN" altLang="en-US" dirty="0"/>
              <a:t>和不带有</a:t>
            </a:r>
            <a:r>
              <a:rPr lang="en-US" altLang="zh-CN" dirty="0"/>
              <a:t>CNN</a:t>
            </a:r>
            <a:r>
              <a:rPr lang="zh-CN" altLang="en-US" dirty="0"/>
              <a:t>的</a:t>
            </a:r>
            <a:r>
              <a:rPr lang="en-US" altLang="zh-CN" dirty="0"/>
              <a:t>LSTM</a:t>
            </a:r>
            <a:r>
              <a:rPr lang="zh-CN" altLang="en-US" dirty="0"/>
              <a:t>结构，我们会发现，带有</a:t>
            </a:r>
            <a:r>
              <a:rPr lang="en-US" altLang="zh-CN" dirty="0"/>
              <a:t>CNN</a:t>
            </a:r>
            <a:r>
              <a:rPr lang="zh-CN" altLang="en-US" dirty="0"/>
              <a:t>的结构准确率提高了，但是它的预测范围也显著扩大了。</a:t>
            </a:r>
            <a:endParaRPr lang="en-US" altLang="zh-CN" dirty="0"/>
          </a:p>
          <a:p>
            <a:r>
              <a:rPr lang="zh-CN" altLang="en-US" dirty="0"/>
              <a:t>这意味着。</a:t>
            </a:r>
            <a:r>
              <a:rPr lang="en-US" altLang="zh-CN" dirty="0"/>
              <a:t>CNN</a:t>
            </a:r>
            <a:r>
              <a:rPr lang="zh-CN" altLang="en-US" dirty="0"/>
              <a:t>在带来正面的预测作用同时，也使得预测的不精准性增加了，因此我们认为</a:t>
            </a:r>
            <a:r>
              <a:rPr lang="en-US" altLang="zh-CN" dirty="0"/>
              <a:t>CNN</a:t>
            </a:r>
            <a:r>
              <a:rPr lang="zh-CN" altLang="en-US" dirty="0"/>
              <a:t>是一种增加传播过程而忽略预测精度的结构。</a:t>
            </a:r>
            <a:endParaRPr lang="en-US" altLang="zh-CN" dirty="0"/>
          </a:p>
          <a:p>
            <a:r>
              <a:rPr lang="en-US" altLang="zh-CN" dirty="0"/>
              <a:t>【60s】</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26</a:t>
            </a:fld>
            <a:endParaRPr lang="zh-CN" altLang="en-US"/>
          </a:p>
        </p:txBody>
      </p:sp>
    </p:spTree>
    <p:extLst>
      <p:ext uri="{BB962C8B-B14F-4D97-AF65-F5344CB8AC3E}">
        <p14:creationId xmlns:p14="http://schemas.microsoft.com/office/powerpoint/2010/main" val="2374300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最后是我们执行</a:t>
            </a:r>
            <a:r>
              <a:rPr lang="en-US" altLang="zh-CN" sz="1200" b="0" i="0" kern="1200" dirty="0">
                <a:solidFill>
                  <a:schemeClr val="tx1"/>
                </a:solidFill>
                <a:effectLst/>
                <a:latin typeface="+mn-lt"/>
                <a:ea typeface="+mn-ea"/>
                <a:cs typeface="+mn-cs"/>
              </a:rPr>
              <a:t>map reduce</a:t>
            </a:r>
            <a:r>
              <a:rPr lang="zh-CN" altLang="en-US" sz="1200" b="0" i="0" kern="1200" dirty="0">
                <a:solidFill>
                  <a:schemeClr val="tx1"/>
                </a:solidFill>
                <a:effectLst/>
                <a:latin typeface="+mn-lt"/>
                <a:ea typeface="+mn-ea"/>
                <a:cs typeface="+mn-cs"/>
              </a:rPr>
              <a:t>的部分，我们选择的任务是现在我们已经有了所有事件的危险程度，接下来我们想看一下危险程度在不同区间上的分布情况是怎么样的。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我们之所以选择这个任务，是因为这个任务它是便于建立映射的，并且也是可以并行化的，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我们的数据总量是</a:t>
            </a:r>
            <a:r>
              <a:rPr lang="en-US" altLang="zh-CN" sz="1200" b="0" i="0" kern="1200" dirty="0">
                <a:solidFill>
                  <a:schemeClr val="tx1"/>
                </a:solidFill>
                <a:effectLst/>
                <a:latin typeface="+mn-lt"/>
                <a:ea typeface="+mn-ea"/>
                <a:cs typeface="+mn-cs"/>
              </a:rPr>
              <a:t>200</a:t>
            </a:r>
            <a:r>
              <a:rPr lang="zh-CN" altLang="en-US" sz="1200" b="0" i="0" kern="1200" dirty="0">
                <a:solidFill>
                  <a:schemeClr val="tx1"/>
                </a:solidFill>
                <a:effectLst/>
                <a:latin typeface="+mn-lt"/>
                <a:ea typeface="+mn-ea"/>
                <a:cs typeface="+mn-cs"/>
              </a:rPr>
              <a:t>万</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下来是我们的代码逻辑，我们首先使用了</a:t>
            </a:r>
            <a:r>
              <a:rPr lang="en-US" altLang="zh-CN" sz="1200" b="0" i="0" kern="1200" dirty="0">
                <a:solidFill>
                  <a:schemeClr val="tx1"/>
                </a:solidFill>
                <a:effectLst/>
                <a:latin typeface="+mn-lt"/>
                <a:ea typeface="+mn-ea"/>
                <a:cs typeface="+mn-cs"/>
              </a:rPr>
              <a:t>map to range</a:t>
            </a:r>
            <a:r>
              <a:rPr lang="zh-CN" altLang="en-US" sz="1200" b="0" i="0" kern="1200" dirty="0">
                <a:solidFill>
                  <a:schemeClr val="tx1"/>
                </a:solidFill>
                <a:effectLst/>
                <a:latin typeface="+mn-lt"/>
                <a:ea typeface="+mn-ea"/>
                <a:cs typeface="+mn-cs"/>
              </a:rPr>
              <a:t>的方法将区间作为</a:t>
            </a:r>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，数量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作为</a:t>
            </a:r>
            <a:r>
              <a:rPr lang="en-US" altLang="zh-CN" sz="1200" b="0" i="0" kern="1200" dirty="0">
                <a:solidFill>
                  <a:schemeClr val="tx1"/>
                </a:solidFill>
                <a:effectLst/>
                <a:latin typeface="+mn-lt"/>
                <a:ea typeface="+mn-ea"/>
                <a:cs typeface="+mn-cs"/>
              </a:rPr>
              <a:t>value</a:t>
            </a:r>
            <a:r>
              <a:rPr lang="zh-CN" altLang="en-US" sz="1200" b="0" i="0" kern="1200" dirty="0">
                <a:solidFill>
                  <a:schemeClr val="tx1"/>
                </a:solidFill>
                <a:effectLst/>
                <a:latin typeface="+mn-lt"/>
                <a:ea typeface="+mn-ea"/>
                <a:cs typeface="+mn-cs"/>
              </a:rPr>
              <a:t>，为每个事件构建键值对，然后按照键值将他们合并在一起，在这里，合并的方式是相加</a:t>
            </a:r>
            <a:endParaRPr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27</a:t>
            </a:fld>
            <a:endParaRPr lang="zh-CN" altLang="en-US"/>
          </a:p>
        </p:txBody>
      </p:sp>
    </p:spTree>
    <p:extLst>
      <p:ext uri="{BB962C8B-B14F-4D97-AF65-F5344CB8AC3E}">
        <p14:creationId xmlns:p14="http://schemas.microsoft.com/office/powerpoint/2010/main" val="3810909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我们的运行环境是在</a:t>
            </a:r>
            <a:r>
              <a:rPr lang="en-US" altLang="zh-CN" dirty="0"/>
              <a:t>Linux</a:t>
            </a:r>
            <a:r>
              <a:rPr lang="zh-CN" altLang="en-US" dirty="0"/>
              <a:t>系统中使用了基于</a:t>
            </a:r>
            <a:r>
              <a:rPr lang="en-US" altLang="zh-CN" dirty="0" err="1"/>
              <a:t>scala</a:t>
            </a:r>
            <a:r>
              <a:rPr lang="zh-CN" altLang="en-US" dirty="0"/>
              <a:t>的</a:t>
            </a:r>
            <a:r>
              <a:rPr lang="en-US" altLang="zh-CN" dirty="0"/>
              <a:t>spark【8</a:t>
            </a:r>
            <a:r>
              <a:rPr lang="zh-CN" altLang="en-US" dirty="0"/>
              <a:t>秒</a:t>
            </a:r>
            <a:r>
              <a:rPr lang="en-US" altLang="zh-CN" dirty="0"/>
              <a:t>】</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28</a:t>
            </a:fld>
            <a:endParaRPr lang="zh-CN" altLang="en-US"/>
          </a:p>
        </p:txBody>
      </p:sp>
    </p:spTree>
    <p:extLst>
      <p:ext uri="{BB962C8B-B14F-4D97-AF65-F5344CB8AC3E}">
        <p14:creationId xmlns:p14="http://schemas.microsoft.com/office/powerpoint/2010/main" val="2115504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a:t>
            </a:r>
            <a:r>
              <a:rPr lang="en-US" altLang="zh-CN" dirty="0"/>
              <a:t>spark</a:t>
            </a:r>
            <a:r>
              <a:rPr lang="zh-CN" altLang="en-US" dirty="0"/>
              <a:t>的环境</a:t>
            </a:r>
            <a:r>
              <a:rPr lang="zh-CN" altLang="en-US"/>
              <a:t>信息，我们使用的都是默认参数，这里</a:t>
            </a:r>
            <a:r>
              <a:rPr lang="zh-CN" altLang="en-US" dirty="0"/>
              <a:t>就不再赘述了</a:t>
            </a:r>
            <a:endParaRPr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29</a:t>
            </a:fld>
            <a:endParaRPr lang="zh-CN" altLang="en-US"/>
          </a:p>
        </p:txBody>
      </p:sp>
    </p:spTree>
    <p:extLst>
      <p:ext uri="{BB962C8B-B14F-4D97-AF65-F5344CB8AC3E}">
        <p14:creationId xmlns:p14="http://schemas.microsoft.com/office/powerpoint/2010/main" val="325541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传播性是调研的第一大方面</a:t>
            </a:r>
          </a:p>
          <a:p>
            <a:pPr marL="0" marR="0" algn="l">
              <a:lnSpc>
                <a:spcPct val="100000"/>
              </a:lnSpc>
              <a:spcBef>
                <a:spcPts val="300"/>
              </a:spcBef>
              <a:spcAft>
                <a:spcPts val="300"/>
              </a:spcAft>
            </a:pPr>
            <a:r>
              <a:rPr lang="zh-CN" altLang="en-US" sz="1200" b="0" i="0" spc="0" dirty="0">
                <a:solidFill>
                  <a:srgbClr val="000000"/>
                </a:solidFill>
                <a:effectLst/>
              </a:rPr>
              <a:t>在阅读文献的时候我们发现，目前没有机器学习的方法强调对于传播性的建模，我们看到了一些数学领域的论文已经对传播进行微分方程建模。但是，数学建模的方法是人力进行的，求解方程非常繁琐，复用性差，且</a:t>
            </a:r>
            <a:r>
              <a:rPr lang="zh-CN" altLang="en-US" sz="1200" b="0" i="0" spc="0" dirty="0">
                <a:solidFill>
                  <a:srgbClr val="333333"/>
                </a:solidFill>
                <a:effectLst/>
              </a:rPr>
              <a:t>人工建模具有不完备性（</a:t>
            </a:r>
            <a:r>
              <a:rPr lang="zh-CN" altLang="en-US" sz="1200" b="0" i="0" spc="0" dirty="0">
                <a:solidFill>
                  <a:srgbClr val="000000"/>
                </a:solidFill>
                <a:effectLst/>
              </a:rPr>
              <a:t>只能输入个别数值型变量）。因此，我们希望对传播进行直观验证并应用在机器学习方法中。</a:t>
            </a:r>
            <a:endParaRPr lang="en-US" altLang="zh-CN" sz="1200" b="0" i="0" spc="0" dirty="0">
              <a:solidFill>
                <a:srgbClr val="000000"/>
              </a:solidFill>
              <a:effectLst/>
            </a:endParaRPr>
          </a:p>
          <a:p>
            <a:pPr marL="0" marR="0" algn="l">
              <a:lnSpc>
                <a:spcPct val="100000"/>
              </a:lnSpc>
              <a:spcBef>
                <a:spcPts val="300"/>
              </a:spcBef>
              <a:spcAft>
                <a:spcPts val="300"/>
              </a:spcAft>
            </a:pPr>
            <a:endParaRPr lang="en-US" altLang="zh-CN" sz="1200" b="0" i="0" spc="0" dirty="0">
              <a:solidFill>
                <a:srgbClr val="000000"/>
              </a:solidFill>
              <a:effectLst/>
            </a:endParaRPr>
          </a:p>
          <a:p>
            <a:pPr marL="0" marR="0" algn="l">
              <a:lnSpc>
                <a:spcPct val="100000"/>
              </a:lnSpc>
              <a:spcBef>
                <a:spcPts val="300"/>
              </a:spcBef>
              <a:spcAft>
                <a:spcPts val="300"/>
              </a:spcAft>
            </a:pPr>
            <a:r>
              <a:rPr lang="zh-CN" altLang="en-US" sz="1200" b="0" i="0" spc="0" dirty="0">
                <a:solidFill>
                  <a:srgbClr val="000000"/>
                </a:solidFill>
                <a:effectLst/>
              </a:rPr>
              <a:t>除此之外，微分方程的传播是和相邻地区变量进行的，这不能充分模拟较远的传播，而</a:t>
            </a:r>
            <a:r>
              <a:rPr lang="zh-CN" altLang="en-US" sz="1200" b="0" i="0" spc="0" dirty="0">
                <a:solidFill>
                  <a:srgbClr val="333333"/>
                </a:solidFill>
                <a:effectLst/>
              </a:rPr>
              <a:t>我们方法的优点在于每个</a:t>
            </a:r>
            <a:r>
              <a:rPr lang="en-US" altLang="zh-CN" sz="1200" b="0" i="0" spc="0" dirty="0">
                <a:solidFill>
                  <a:srgbClr val="333333"/>
                </a:solidFill>
                <a:effectLst/>
              </a:rPr>
              <a:t>cluster</a:t>
            </a:r>
            <a:r>
              <a:rPr lang="zh-CN" altLang="en-US" sz="1200" b="0" i="0" spc="0" dirty="0">
                <a:solidFill>
                  <a:srgbClr val="333333"/>
                </a:solidFill>
                <a:effectLst/>
              </a:rPr>
              <a:t>都可以传播到更加远的地方，与实际情况对应。</a:t>
            </a:r>
            <a:endParaRPr lang="en-US" altLang="zh-CN" sz="1200" b="0" i="0" spc="0" dirty="0">
              <a:solidFill>
                <a:srgbClr val="333333"/>
              </a:solidFill>
              <a:effectLst/>
            </a:endParaRPr>
          </a:p>
          <a:p>
            <a:pPr marL="0" marR="0" algn="l">
              <a:lnSpc>
                <a:spcPct val="100000"/>
              </a:lnSpc>
              <a:spcBef>
                <a:spcPts val="300"/>
              </a:spcBef>
              <a:spcAft>
                <a:spcPts val="300"/>
              </a:spcAft>
            </a:pPr>
            <a:endParaRPr lang="en-US" altLang="zh-CN" sz="1200" b="0" i="0" spc="0" dirty="0">
              <a:solidFill>
                <a:srgbClr val="333333"/>
              </a:solidFill>
              <a:effectLst/>
            </a:endParaRPr>
          </a:p>
          <a:p>
            <a:pPr marL="0" marR="0" algn="l">
              <a:lnSpc>
                <a:spcPct val="100000"/>
              </a:lnSpc>
              <a:spcBef>
                <a:spcPts val="300"/>
              </a:spcBef>
              <a:spcAft>
                <a:spcPts val="300"/>
              </a:spcAft>
            </a:pPr>
            <a:endParaRPr lang="en-US" altLang="zh-CN" sz="1200" b="0" i="0" spc="0" dirty="0">
              <a:solidFill>
                <a:srgbClr val="333333"/>
              </a:solidFill>
              <a:effectLst/>
            </a:endParaRPr>
          </a:p>
          <a:p>
            <a:pPr marL="0" marR="0" algn="l">
              <a:lnSpc>
                <a:spcPct val="100000"/>
              </a:lnSpc>
              <a:spcBef>
                <a:spcPts val="300"/>
              </a:spcBef>
              <a:spcAft>
                <a:spcPts val="300"/>
              </a:spcAft>
            </a:pPr>
            <a:endParaRPr lang="en-US" altLang="zh-CN" sz="1200" b="0" i="0" spc="0" dirty="0">
              <a:solidFill>
                <a:srgbClr val="333333"/>
              </a:solidFill>
              <a:effectLst/>
            </a:endParaRPr>
          </a:p>
          <a:p>
            <a:pPr marL="0" marR="0" algn="l">
              <a:lnSpc>
                <a:spcPct val="100000"/>
              </a:lnSpc>
              <a:spcBef>
                <a:spcPts val="300"/>
              </a:spcBef>
              <a:spcAft>
                <a:spcPts val="300"/>
              </a:spcAft>
            </a:pPr>
            <a:endParaRPr lang="en-US" altLang="zh-CN" sz="1200" b="0" i="0" spc="0" dirty="0">
              <a:solidFill>
                <a:srgbClr val="333333"/>
              </a:solidFill>
              <a:effectLst/>
            </a:endParaRPr>
          </a:p>
          <a:p>
            <a:pPr marL="0" marR="0" algn="l">
              <a:lnSpc>
                <a:spcPct val="100000"/>
              </a:lnSpc>
              <a:spcBef>
                <a:spcPts val="300"/>
              </a:spcBef>
              <a:spcAft>
                <a:spcPts val="300"/>
              </a:spcAft>
            </a:pPr>
            <a:endParaRPr lang="en-US" altLang="zh-CN" sz="1200" b="0" i="0" spc="0" dirty="0">
              <a:solidFill>
                <a:srgbClr val="333333"/>
              </a:solidFill>
              <a:effectLst/>
            </a:endParaRPr>
          </a:p>
          <a:p>
            <a:pPr marL="0" marR="0" algn="l">
              <a:lnSpc>
                <a:spcPct val="100000"/>
              </a:lnSpc>
              <a:spcBef>
                <a:spcPts val="300"/>
              </a:spcBef>
              <a:spcAft>
                <a:spcPts val="300"/>
              </a:spcAft>
            </a:pPr>
            <a:r>
              <a:rPr lang="zh-CN" altLang="en-US" sz="1200" b="0" i="0" spc="0" dirty="0">
                <a:solidFill>
                  <a:srgbClr val="000000"/>
                </a:solidFill>
                <a:effectLst/>
              </a:rPr>
              <a:t>，更高效简洁地自动寻找最优函数。</a:t>
            </a:r>
            <a:endParaRPr lang="zh-CN" altLang="en-US" dirty="0">
              <a:effectLst/>
            </a:endParaRPr>
          </a:p>
        </p:txBody>
      </p:sp>
      <p:sp>
        <p:nvSpPr>
          <p:cNvPr id="4" name="灯片编号占位符 3"/>
          <p:cNvSpPr>
            <a:spLocks noGrp="1"/>
          </p:cNvSpPr>
          <p:nvPr>
            <p:ph type="sldNum" sz="quarter" idx="5"/>
          </p:nvPr>
        </p:nvSpPr>
        <p:spPr/>
        <p:txBody>
          <a:bodyPr/>
          <a:lstStyle/>
          <a:p>
            <a:fld id="{8E831F93-DC01-482F-AB5B-F81885DA7991}" type="slidenum">
              <a:rPr lang="zh-CN" altLang="en-US" smtClean="0"/>
              <a:t>3</a:t>
            </a:fld>
            <a:endParaRPr lang="zh-CN" altLang="en-US"/>
          </a:p>
        </p:txBody>
      </p:sp>
    </p:spTree>
    <p:extLst>
      <p:ext uri="{BB962C8B-B14F-4D97-AF65-F5344CB8AC3E}">
        <p14:creationId xmlns:p14="http://schemas.microsoft.com/office/powerpoint/2010/main" val="4180471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a:t>
            </a:r>
            <a:r>
              <a:rPr lang="en-US" altLang="zh-CN" dirty="0"/>
              <a:t>map reduce</a:t>
            </a:r>
            <a:r>
              <a:rPr lang="zh-CN" altLang="en-US" dirty="0"/>
              <a:t>的提升效果。在使用之前我们的运行时间是</a:t>
            </a:r>
            <a:r>
              <a:rPr lang="en-US" altLang="zh-CN" dirty="0"/>
              <a:t>4.489</a:t>
            </a:r>
            <a:r>
              <a:rPr lang="zh-CN" altLang="en-US" dirty="0"/>
              <a:t>秒，使用之后是</a:t>
            </a:r>
            <a:r>
              <a:rPr lang="en-US" altLang="zh-CN" dirty="0"/>
              <a:t>3.724</a:t>
            </a:r>
            <a:r>
              <a:rPr lang="zh-CN" altLang="en-US" dirty="0"/>
              <a:t>秒。相对来说有</a:t>
            </a:r>
            <a:r>
              <a:rPr lang="en-US" altLang="zh-CN" dirty="0"/>
              <a:t>17.05%</a:t>
            </a:r>
            <a:r>
              <a:rPr lang="zh-CN" altLang="en-US" dirty="0"/>
              <a:t>的提升</a:t>
            </a:r>
            <a:r>
              <a:rPr lang="en-US" altLang="zh-CN" dirty="0"/>
              <a:t>【12</a:t>
            </a:r>
            <a:r>
              <a:rPr lang="zh-CN" altLang="en-US" dirty="0"/>
              <a:t>秒</a:t>
            </a:r>
            <a:r>
              <a:rPr lang="en-US" altLang="zh-CN" dirty="0"/>
              <a:t>】</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30</a:t>
            </a:fld>
            <a:endParaRPr lang="zh-CN" altLang="en-US"/>
          </a:p>
        </p:txBody>
      </p:sp>
    </p:spTree>
    <p:extLst>
      <p:ext uri="{BB962C8B-B14F-4D97-AF65-F5344CB8AC3E}">
        <p14:creationId xmlns:p14="http://schemas.microsoft.com/office/powerpoint/2010/main" val="3736414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implementation</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31</a:t>
            </a:fld>
            <a:endParaRPr lang="zh-CN" altLang="en-US"/>
          </a:p>
        </p:txBody>
      </p:sp>
    </p:spTree>
    <p:extLst>
      <p:ext uri="{BB962C8B-B14F-4D97-AF65-F5344CB8AC3E}">
        <p14:creationId xmlns:p14="http://schemas.microsoft.com/office/powerpoint/2010/main" val="1709969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相关工作</a:t>
            </a:r>
            <a:r>
              <a:rPr lang="en-US" altLang="zh-CN" dirty="0"/>
              <a:t>——1</a:t>
            </a:r>
            <a:r>
              <a:rPr lang="zh-CN" altLang="en-US" dirty="0"/>
              <a:t>分钟</a:t>
            </a:r>
            <a:endParaRPr lang="en-US" altLang="zh-CN" dirty="0"/>
          </a:p>
          <a:p>
            <a:r>
              <a:rPr lang="zh-CN" altLang="en-US" sz="1800" b="0" i="0" spc="0" dirty="0">
                <a:solidFill>
                  <a:srgbClr val="333333"/>
                </a:solidFill>
                <a:effectLst/>
              </a:rPr>
              <a:t>此外在神经网络对于恐怖袭击预测的研究方面，我们主要参考了两篇论文</a:t>
            </a:r>
            <a:r>
              <a:rPr lang="en-US" altLang="zh-CN" sz="1800" b="0" i="0" spc="0" dirty="0">
                <a:solidFill>
                  <a:srgbClr val="333333"/>
                </a:solidFill>
                <a:effectLst/>
              </a:rPr>
              <a:t>——</a:t>
            </a:r>
          </a:p>
          <a:p>
            <a:pPr marL="0" marR="0" algn="l">
              <a:lnSpc>
                <a:spcPct val="100000"/>
              </a:lnSpc>
              <a:spcBef>
                <a:spcPts val="300"/>
              </a:spcBef>
              <a:spcAft>
                <a:spcPts val="300"/>
              </a:spcAft>
            </a:pPr>
            <a:r>
              <a:rPr lang="zh-CN" altLang="en-US" sz="1800" b="0" i="0" spc="0" dirty="0">
                <a:solidFill>
                  <a:srgbClr val="333333"/>
                </a:solidFill>
                <a:effectLst/>
              </a:rPr>
              <a:t>第一篇是</a:t>
            </a:r>
            <a:r>
              <a:rPr lang="en-US" altLang="zh-CN" sz="1800" b="0" i="0" spc="0" dirty="0">
                <a:solidFill>
                  <a:srgbClr val="333333"/>
                </a:solidFill>
                <a:effectLst/>
              </a:rPr>
              <a:t>2021</a:t>
            </a:r>
            <a:r>
              <a:rPr lang="zh-CN" altLang="en-US" sz="1800" b="0" i="0" spc="0" dirty="0">
                <a:solidFill>
                  <a:srgbClr val="333333"/>
                </a:solidFill>
                <a:effectLst/>
              </a:rPr>
              <a:t>年</a:t>
            </a:r>
            <a:r>
              <a:rPr lang="en-US" altLang="zh-CN" sz="1800" b="0" i="0" spc="0" dirty="0">
                <a:solidFill>
                  <a:srgbClr val="333333"/>
                </a:solidFill>
                <a:effectLst/>
              </a:rPr>
              <a:t>P</a:t>
            </a:r>
            <a:r>
              <a:rPr lang="en-US" altLang="zh-CN" sz="1800" b="0" i="0" spc="0" dirty="0">
                <a:solidFill>
                  <a:srgbClr val="000000"/>
                </a:solidFill>
                <a:effectLst/>
              </a:rPr>
              <a:t>ython</a:t>
            </a:r>
            <a:r>
              <a:rPr lang="zh-CN" altLang="en-US" sz="1800" b="0" i="0" spc="0" dirty="0">
                <a:solidFill>
                  <a:srgbClr val="333333"/>
                </a:solidFill>
                <a:effectLst/>
              </a:rPr>
              <a:t>等人的研究。在该研究中，他们把全球分为</a:t>
            </a:r>
            <a:r>
              <a:rPr lang="en-US" altLang="zh-CN" sz="1800" b="0" i="0" spc="0" dirty="0">
                <a:solidFill>
                  <a:srgbClr val="333333"/>
                </a:solidFill>
                <a:effectLst/>
              </a:rPr>
              <a:t>12</a:t>
            </a:r>
            <a:r>
              <a:rPr lang="zh-CN" altLang="en-US" sz="1800" b="0" i="0" spc="0" dirty="0">
                <a:solidFill>
                  <a:srgbClr val="333333"/>
                </a:solidFill>
                <a:effectLst/>
              </a:rPr>
              <a:t>个地区，每个地区一个模型，忽略了地域异质性。因此，我们将地图划分为更小的训练单元</a:t>
            </a:r>
            <a:endParaRPr lang="en-US" altLang="zh-CN" sz="1800" b="0" i="0" spc="0" dirty="0">
              <a:solidFill>
                <a:srgbClr val="333333"/>
              </a:solidFill>
              <a:effectLst/>
            </a:endParaRPr>
          </a:p>
          <a:p>
            <a:pPr marL="0" marR="0" algn="l">
              <a:lnSpc>
                <a:spcPct val="100000"/>
              </a:lnSpc>
              <a:spcBef>
                <a:spcPts val="300"/>
              </a:spcBef>
              <a:spcAft>
                <a:spcPts val="300"/>
              </a:spcAft>
            </a:pPr>
            <a:endParaRPr lang="zh-CN" altLang="en-US" dirty="0">
              <a:effectLst/>
            </a:endParaRPr>
          </a:p>
          <a:p>
            <a:r>
              <a:rPr lang="zh-CN" altLang="en-US" sz="1800" b="0" i="0" spc="0" dirty="0">
                <a:solidFill>
                  <a:srgbClr val="333333"/>
                </a:solidFill>
                <a:effectLst/>
              </a:rPr>
              <a:t>在</a:t>
            </a:r>
            <a:r>
              <a:rPr lang="en-US" altLang="zh-CN" sz="1800" b="0" i="0" spc="0" dirty="0">
                <a:solidFill>
                  <a:srgbClr val="333333"/>
                </a:solidFill>
                <a:effectLst/>
              </a:rPr>
              <a:t>P</a:t>
            </a:r>
            <a:r>
              <a:rPr lang="en-US" altLang="zh-CN" sz="1800" b="0" i="0" spc="0" dirty="0">
                <a:solidFill>
                  <a:srgbClr val="000000"/>
                </a:solidFill>
                <a:effectLst/>
              </a:rPr>
              <a:t>ython</a:t>
            </a:r>
            <a:r>
              <a:rPr lang="zh-CN" altLang="en-US" sz="1800" b="0" i="0" spc="0" dirty="0">
                <a:solidFill>
                  <a:srgbClr val="333333"/>
                </a:solidFill>
                <a:effectLst/>
              </a:rPr>
              <a:t>等人的基础上，</a:t>
            </a:r>
            <a:r>
              <a:rPr lang="en-US" altLang="zh-CN" sz="1800" b="0" i="0" spc="0" dirty="0">
                <a:solidFill>
                  <a:srgbClr val="333333"/>
                </a:solidFill>
                <a:effectLst/>
              </a:rPr>
              <a:t>J. Krieg</a:t>
            </a:r>
            <a:r>
              <a:rPr lang="zh-CN" altLang="en-US" sz="1800" b="0" i="0" spc="0" dirty="0">
                <a:solidFill>
                  <a:srgbClr val="333333"/>
                </a:solidFill>
                <a:effectLst/>
              </a:rPr>
              <a:t>等人提出了</a:t>
            </a:r>
            <a:r>
              <a:rPr lang="zh-CN" altLang="en-US" sz="1800" b="0" i="0" spc="0" dirty="0">
                <a:solidFill>
                  <a:srgbClr val="000000"/>
                </a:solidFill>
                <a:effectLst/>
              </a:rPr>
              <a:t>新颖的特征表示方法</a:t>
            </a:r>
            <a:r>
              <a:rPr lang="zh-CN" altLang="en-US" sz="1800" b="0" i="0" spc="0" dirty="0">
                <a:solidFill>
                  <a:srgbClr val="333333"/>
                </a:solidFill>
                <a:effectLst/>
              </a:rPr>
              <a:t>，充分结合了美国当地的新闻数据，将问题建模为</a:t>
            </a:r>
            <a:r>
              <a:rPr lang="en-US" altLang="zh-CN" sz="1800" b="0" i="0" spc="0" dirty="0">
                <a:solidFill>
                  <a:srgbClr val="333333"/>
                </a:solidFill>
                <a:effectLst/>
              </a:rPr>
              <a:t>0/1</a:t>
            </a:r>
            <a:r>
              <a:rPr lang="zh-CN" altLang="en-US" sz="1800" b="0" i="0" spc="0" dirty="0">
                <a:solidFill>
                  <a:srgbClr val="333333"/>
                </a:solidFill>
                <a:effectLst/>
              </a:rPr>
              <a:t>变量的二分类问题，以此代表恐怖袭击是否会在给定的日期和状态下发生。我们借鉴它的时间序列编码方式，给予时间精确到天的预测。</a:t>
            </a:r>
            <a:endParaRPr lang="en-US" altLang="zh-CN" sz="1800" b="0" i="0" spc="0" dirty="0">
              <a:solidFill>
                <a:srgbClr val="333333"/>
              </a:solidFill>
              <a:effectLst/>
            </a:endParaRPr>
          </a:p>
          <a:p>
            <a:endParaRPr lang="en-US" altLang="zh-CN" sz="1800" b="0" i="0" spc="0" dirty="0">
              <a:solidFill>
                <a:srgbClr val="333333"/>
              </a:solidFill>
              <a:effectLst/>
            </a:endParaRPr>
          </a:p>
          <a:p>
            <a:pPr marL="0" marR="0" algn="l">
              <a:lnSpc>
                <a:spcPct val="130000"/>
              </a:lnSpc>
              <a:spcBef>
                <a:spcPts val="300"/>
              </a:spcBef>
              <a:spcAft>
                <a:spcPts val="300"/>
              </a:spcAft>
            </a:pPr>
            <a:r>
              <a:rPr lang="zh-CN" altLang="en-US" sz="1800" b="0" i="0" spc="0" dirty="0">
                <a:solidFill>
                  <a:srgbClr val="000000"/>
                </a:solidFill>
                <a:effectLst/>
              </a:rPr>
              <a:t>不过他们也存在着问题，他们将州作为预测单位，我们希望颗粒度更加细一点，具体来说，我们将地图颗粒化为</a:t>
            </a:r>
            <a:r>
              <a:rPr lang="en-US" altLang="zh-CN" sz="1800" b="0" i="0" spc="0" dirty="0">
                <a:solidFill>
                  <a:srgbClr val="000000"/>
                </a:solidFill>
                <a:effectLst/>
              </a:rPr>
              <a:t>0.5</a:t>
            </a:r>
            <a:r>
              <a:rPr lang="zh-CN" altLang="en-US" sz="1800" b="0" i="0" spc="0" dirty="0">
                <a:solidFill>
                  <a:srgbClr val="000000"/>
                </a:solidFill>
                <a:effectLst/>
              </a:rPr>
              <a:t>经纬度。</a:t>
            </a:r>
            <a:endParaRPr lang="zh-CN" altLang="en-US" sz="2800" dirty="0">
              <a:effectLst/>
            </a:endParaRPr>
          </a:p>
          <a:p>
            <a:pPr marL="0" marR="0" algn="l">
              <a:lnSpc>
                <a:spcPct val="100000"/>
              </a:lnSpc>
              <a:spcBef>
                <a:spcPts val="300"/>
              </a:spcBef>
              <a:spcAft>
                <a:spcPts val="300"/>
              </a:spcAft>
            </a:pPr>
            <a:endParaRPr lang="en-US" altLang="zh-CN" dirty="0">
              <a:effectLst/>
            </a:endParaRPr>
          </a:p>
        </p:txBody>
      </p:sp>
      <p:sp>
        <p:nvSpPr>
          <p:cNvPr id="4" name="灯片编号占位符 3"/>
          <p:cNvSpPr>
            <a:spLocks noGrp="1"/>
          </p:cNvSpPr>
          <p:nvPr>
            <p:ph type="sldNum" sz="quarter" idx="5"/>
          </p:nvPr>
        </p:nvSpPr>
        <p:spPr/>
        <p:txBody>
          <a:bodyPr/>
          <a:lstStyle/>
          <a:p>
            <a:fld id="{8E831F93-DC01-482F-AB5B-F81885DA7991}" type="slidenum">
              <a:rPr lang="zh-CN" altLang="en-US" smtClean="0"/>
              <a:t>4</a:t>
            </a:fld>
            <a:endParaRPr lang="zh-CN" altLang="en-US"/>
          </a:p>
        </p:txBody>
      </p:sp>
    </p:spTree>
    <p:extLst>
      <p:ext uri="{BB962C8B-B14F-4D97-AF65-F5344CB8AC3E}">
        <p14:creationId xmlns:p14="http://schemas.microsoft.com/office/powerpoint/2010/main" val="3263163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基于刚才调研的两大方面，综合考虑，提出了我们的研究问题，接下来是对于研究问题的详细定义</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5</a:t>
            </a:fld>
            <a:endParaRPr lang="zh-CN" altLang="en-US"/>
          </a:p>
        </p:txBody>
      </p:sp>
    </p:spTree>
    <p:extLst>
      <p:ext uri="{BB962C8B-B14F-4D97-AF65-F5344CB8AC3E}">
        <p14:creationId xmlns:p14="http://schemas.microsoft.com/office/powerpoint/2010/main" val="1866552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比如说</a:t>
            </a:r>
            <a:r>
              <a:rPr lang="en-US" altLang="zh-CN" dirty="0"/>
              <a:t>1</a:t>
            </a:r>
            <a:r>
              <a:rPr lang="zh-CN" altLang="en-US" dirty="0"/>
              <a:t>号伊拉克两个地区发生了恐怖袭击</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6</a:t>
            </a:fld>
            <a:endParaRPr lang="zh-CN" altLang="en-US"/>
          </a:p>
        </p:txBody>
      </p:sp>
    </p:spTree>
    <p:extLst>
      <p:ext uri="{BB962C8B-B14F-4D97-AF65-F5344CB8AC3E}">
        <p14:creationId xmlns:p14="http://schemas.microsoft.com/office/powerpoint/2010/main" val="158405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号伊拉克另外两个地区发生了恐怖袭击</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7</a:t>
            </a:fld>
            <a:endParaRPr lang="zh-CN" altLang="en-US"/>
          </a:p>
        </p:txBody>
      </p:sp>
    </p:spTree>
    <p:extLst>
      <p:ext uri="{BB962C8B-B14F-4D97-AF65-F5344CB8AC3E}">
        <p14:creationId xmlns:p14="http://schemas.microsoft.com/office/powerpoint/2010/main" val="2929264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类似的，黄色标出的每一天都有当天每个地区的发生情况</a:t>
            </a:r>
            <a:endParaRPr lang="en-US" altLang="zh-CN" dirty="0"/>
          </a:p>
          <a:p>
            <a:r>
              <a:rPr lang="zh-CN" altLang="en-US" dirty="0"/>
              <a:t>然后我们要把这个长度为</a:t>
            </a:r>
            <a:r>
              <a:rPr lang="en-US" altLang="zh-CN" dirty="0"/>
              <a:t>30</a:t>
            </a:r>
            <a:r>
              <a:rPr lang="zh-CN" altLang="en-US" dirty="0"/>
              <a:t>天的序列输入进模型，预测接下来的结果</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8</a:t>
            </a:fld>
            <a:endParaRPr lang="zh-CN" altLang="en-US"/>
          </a:p>
        </p:txBody>
      </p:sp>
    </p:spTree>
    <p:extLst>
      <p:ext uri="{BB962C8B-B14F-4D97-AF65-F5344CB8AC3E}">
        <p14:creationId xmlns:p14="http://schemas.microsoft.com/office/powerpoint/2010/main" val="1164601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以上我们讲得是调研和问题，我们在调研得基础上受到启发，想要在数据上做初步验证。所以我们在中期的报告中重点论证了</a:t>
            </a:r>
            <a:r>
              <a:rPr lang="en-US" altLang="zh-CN" dirty="0"/>
              <a:t>——</a:t>
            </a:r>
            <a:r>
              <a:rPr lang="zh-CN" altLang="en-US" dirty="0"/>
              <a:t>相似度随着时间的增加而衰减，以及随着距离的增加而衰减的两大特性</a:t>
            </a:r>
            <a:endParaRPr lang="en-US" altLang="zh-CN" dirty="0"/>
          </a:p>
          <a:p>
            <a:endParaRPr lang="en-US" altLang="zh-CN" dirty="0"/>
          </a:p>
          <a:p>
            <a:r>
              <a:rPr lang="zh-CN" altLang="en-US" dirty="0"/>
              <a:t>接下来是我们的数据预处理部分</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9</a:t>
            </a:fld>
            <a:endParaRPr lang="zh-CN" altLang="en-US"/>
          </a:p>
        </p:txBody>
      </p:sp>
    </p:spTree>
    <p:extLst>
      <p:ext uri="{BB962C8B-B14F-4D97-AF65-F5344CB8AC3E}">
        <p14:creationId xmlns:p14="http://schemas.microsoft.com/office/powerpoint/2010/main" val="42168109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1" y="1013101"/>
            <a:ext cx="12192001" cy="5844899"/>
            <a:chOff x="-1" y="1092199"/>
            <a:chExt cx="12192001" cy="5765801"/>
          </a:xfrm>
        </p:grpSpPr>
        <p:pic>
          <p:nvPicPr>
            <p:cNvPr id="8" name="图片 7"/>
            <p:cNvPicPr>
              <a:picLocks noChangeAspect="1"/>
            </p:cNvPicPr>
            <p:nvPr userDrawn="1"/>
          </p:nvPicPr>
          <p:blipFill>
            <a:blip r:embed="rId2"/>
            <a:stretch>
              <a:fillRect/>
            </a:stretch>
          </p:blipFill>
          <p:spPr>
            <a:xfrm>
              <a:off x="-1" y="1092199"/>
              <a:ext cx="12192001" cy="5765801"/>
            </a:xfrm>
            <a:prstGeom prst="rect">
              <a:avLst/>
            </a:prstGeom>
          </p:spPr>
        </p:pic>
        <p:sp>
          <p:nvSpPr>
            <p:cNvPr id="9" name="矩形 8"/>
            <p:cNvSpPr/>
            <p:nvPr userDrawn="1"/>
          </p:nvSpPr>
          <p:spPr>
            <a:xfrm>
              <a:off x="0" y="1092199"/>
              <a:ext cx="12192000" cy="576580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0" y="955951"/>
            <a:ext cx="12192000" cy="156384"/>
          </a:xfrm>
          <a:prstGeom prst="rect">
            <a:avLst/>
          </a:prstGeom>
          <a:gradFill>
            <a:gsLst>
              <a:gs pos="0">
                <a:schemeClr val="bg1">
                  <a:lumMod val="95000"/>
                </a:schemeClr>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nvSpPr>
        <p:spPr>
          <a:xfrm>
            <a:off x="0" y="72341"/>
            <a:ext cx="139700" cy="8356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1000" y="206657"/>
            <a:ext cx="2603500" cy="7013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4B51F-5022-4B9A-B1DC-58E2D82F8E58}" type="datetimeFigureOut">
              <a:rPr lang="zh-CN" altLang="en-US" smtClean="0"/>
              <a:t>2024/5/15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15.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5372" y="2567883"/>
            <a:ext cx="11947448" cy="1296015"/>
          </a:xfrm>
        </p:spPr>
        <p:txBody>
          <a:bodyPr/>
          <a:lstStyle/>
          <a:p>
            <a:r>
              <a:rPr lang="en-US" altLang="zh-CN" sz="5400" dirty="0">
                <a:latin typeface="Times New Roman" panose="02020603050405020304" pitchFamily="18" charset="0"/>
                <a:cs typeface="Times New Roman" panose="02020603050405020304" pitchFamily="18" charset="0"/>
              </a:rPr>
              <a:t>Quantification and Prediction of Terrorist Attack Risk Under</a:t>
            </a:r>
            <a:br>
              <a:rPr lang="en-US" altLang="zh-CN" sz="5400" dirty="0">
                <a:latin typeface="Times New Roman" panose="02020603050405020304" pitchFamily="18" charset="0"/>
                <a:cs typeface="Times New Roman" panose="02020603050405020304" pitchFamily="18" charset="0"/>
              </a:rPr>
            </a:br>
            <a:r>
              <a:rPr lang="en-US" altLang="zh-CN" sz="5400" dirty="0">
                <a:latin typeface="Times New Roman" panose="02020603050405020304" pitchFamily="18" charset="0"/>
                <a:cs typeface="Times New Roman" panose="02020603050405020304" pitchFamily="18" charset="0"/>
              </a:rPr>
              <a:t>Geographic and Temporal Dimensions</a:t>
            </a:r>
            <a:endParaRPr lang="zh-CN" altLang="en-US" sz="5400" dirty="0">
              <a:latin typeface="Times New Roman" panose="02020603050405020304" pitchFamily="18" charset="0"/>
              <a:cs typeface="Times New Roman" panose="02020603050405020304" pitchFamily="18" charset="0"/>
            </a:endParaRPr>
          </a:p>
        </p:txBody>
      </p:sp>
      <p:sp>
        <p:nvSpPr>
          <p:cNvPr id="5" name="文本占位符 4"/>
          <p:cNvSpPr>
            <a:spLocks noGrp="1"/>
          </p:cNvSpPr>
          <p:nvPr>
            <p:ph type="body" idx="1"/>
          </p:nvPr>
        </p:nvSpPr>
        <p:spPr>
          <a:xfrm>
            <a:off x="5959475" y="4561860"/>
            <a:ext cx="6054725" cy="573087"/>
          </a:xfrm>
        </p:spPr>
        <p:txBody>
          <a:bodyPr>
            <a:norm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participants</a:t>
            </a:r>
            <a:r>
              <a:rPr lang="zh-CN" altLang="en-US" sz="2800" dirty="0">
                <a:solidFill>
                  <a:schemeClr val="bg1"/>
                </a:solidFill>
              </a:rPr>
              <a:t>： 陈欣禾 刘文婷</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C675E7-72AA-466E-BDCA-6417A8E4A8DC}"/>
              </a:ext>
            </a:extLst>
          </p:cNvPr>
          <p:cNvSpPr/>
          <p:nvPr/>
        </p:nvSpPr>
        <p:spPr>
          <a:xfrm>
            <a:off x="3285050"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时间</a:t>
            </a:r>
          </a:p>
        </p:txBody>
      </p:sp>
      <p:sp>
        <p:nvSpPr>
          <p:cNvPr id="8" name="矩形 7">
            <a:extLst>
              <a:ext uri="{FF2B5EF4-FFF2-40B4-BE49-F238E27FC236}">
                <a16:creationId xmlns:a16="http://schemas.microsoft.com/office/drawing/2014/main" id="{21E698A8-F5B2-4BB3-B15C-01AD07E8CCC4}"/>
              </a:ext>
            </a:extLst>
          </p:cNvPr>
          <p:cNvSpPr/>
          <p:nvPr/>
        </p:nvSpPr>
        <p:spPr>
          <a:xfrm>
            <a:off x="5083804"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空间</a:t>
            </a:r>
          </a:p>
        </p:txBody>
      </p:sp>
      <p:sp>
        <p:nvSpPr>
          <p:cNvPr id="23" name="矩形 22">
            <a:extLst>
              <a:ext uri="{FF2B5EF4-FFF2-40B4-BE49-F238E27FC236}">
                <a16:creationId xmlns:a16="http://schemas.microsoft.com/office/drawing/2014/main" id="{2E6B3E67-FDCB-466B-844A-35BC79B4347D}"/>
              </a:ext>
            </a:extLst>
          </p:cNvPr>
          <p:cNvSpPr/>
          <p:nvPr/>
        </p:nvSpPr>
        <p:spPr>
          <a:xfrm>
            <a:off x="3602242" y="5662962"/>
            <a:ext cx="1956620"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传播性建模</a:t>
            </a:r>
          </a:p>
        </p:txBody>
      </p:sp>
      <p:sp>
        <p:nvSpPr>
          <p:cNvPr id="24" name="矩形 23">
            <a:extLst>
              <a:ext uri="{FF2B5EF4-FFF2-40B4-BE49-F238E27FC236}">
                <a16:creationId xmlns:a16="http://schemas.microsoft.com/office/drawing/2014/main" id="{884F16C3-68EB-453F-BF9E-F29A28414E9D}"/>
              </a:ext>
            </a:extLst>
          </p:cNvPr>
          <p:cNvSpPr/>
          <p:nvPr/>
        </p:nvSpPr>
        <p:spPr>
          <a:xfrm>
            <a:off x="5970815" y="5662962"/>
            <a:ext cx="2102967"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神经网络方案</a:t>
            </a:r>
          </a:p>
        </p:txBody>
      </p:sp>
      <p:sp>
        <p:nvSpPr>
          <p:cNvPr id="40" name="矩形: 圆角 39">
            <a:extLst>
              <a:ext uri="{FF2B5EF4-FFF2-40B4-BE49-F238E27FC236}">
                <a16:creationId xmlns:a16="http://schemas.microsoft.com/office/drawing/2014/main" id="{D175DC80-147F-4388-BA90-C799FF0A1274}"/>
              </a:ext>
            </a:extLst>
          </p:cNvPr>
          <p:cNvSpPr/>
          <p:nvPr/>
        </p:nvSpPr>
        <p:spPr>
          <a:xfrm>
            <a:off x="447910" y="5662962"/>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学界进展调研</a:t>
            </a:r>
          </a:p>
        </p:txBody>
      </p:sp>
      <p:sp>
        <p:nvSpPr>
          <p:cNvPr id="46" name="矩形: 圆角 45">
            <a:extLst>
              <a:ext uri="{FF2B5EF4-FFF2-40B4-BE49-F238E27FC236}">
                <a16:creationId xmlns:a16="http://schemas.microsoft.com/office/drawing/2014/main" id="{6CFA07A6-4C00-46CE-B89D-9A82A2640971}"/>
              </a:ext>
            </a:extLst>
          </p:cNvPr>
          <p:cNvSpPr/>
          <p:nvPr/>
        </p:nvSpPr>
        <p:spPr>
          <a:xfrm>
            <a:off x="447910" y="4645705"/>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数据规律探索</a:t>
            </a:r>
          </a:p>
        </p:txBody>
      </p:sp>
      <p:sp>
        <p:nvSpPr>
          <p:cNvPr id="48" name="矩形: 圆角 47">
            <a:extLst>
              <a:ext uri="{FF2B5EF4-FFF2-40B4-BE49-F238E27FC236}">
                <a16:creationId xmlns:a16="http://schemas.microsoft.com/office/drawing/2014/main" id="{3FF232A4-8498-49B6-8348-A37B92978958}"/>
              </a:ext>
            </a:extLst>
          </p:cNvPr>
          <p:cNvSpPr/>
          <p:nvPr/>
        </p:nvSpPr>
        <p:spPr>
          <a:xfrm>
            <a:off x="447910" y="2278386"/>
            <a:ext cx="1645666"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任务流程</a:t>
            </a:r>
          </a:p>
        </p:txBody>
      </p:sp>
      <p:sp>
        <p:nvSpPr>
          <p:cNvPr id="49" name="矩形 48">
            <a:extLst>
              <a:ext uri="{FF2B5EF4-FFF2-40B4-BE49-F238E27FC236}">
                <a16:creationId xmlns:a16="http://schemas.microsoft.com/office/drawing/2014/main" id="{DC738ACA-6ED0-4AE4-8CC2-F0C9EA5B00F6}"/>
              </a:ext>
            </a:extLst>
          </p:cNvPr>
          <p:cNvSpPr/>
          <p:nvPr/>
        </p:nvSpPr>
        <p:spPr>
          <a:xfrm>
            <a:off x="9058080" y="5662962"/>
            <a:ext cx="2532556"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我们的研究问题</a:t>
            </a:r>
          </a:p>
        </p:txBody>
      </p:sp>
      <p:sp>
        <p:nvSpPr>
          <p:cNvPr id="50" name="箭头: 右 49">
            <a:extLst>
              <a:ext uri="{FF2B5EF4-FFF2-40B4-BE49-F238E27FC236}">
                <a16:creationId xmlns:a16="http://schemas.microsoft.com/office/drawing/2014/main" id="{AA2290E9-7ECE-4431-B739-04097CE3762D}"/>
              </a:ext>
            </a:extLst>
          </p:cNvPr>
          <p:cNvSpPr/>
          <p:nvPr/>
        </p:nvSpPr>
        <p:spPr>
          <a:xfrm>
            <a:off x="8300501" y="5833983"/>
            <a:ext cx="485359" cy="287222"/>
          </a:xfrm>
          <a:prstGeom prst="right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solidFill>
            </a:endParaRPr>
          </a:p>
        </p:txBody>
      </p:sp>
      <p:grpSp>
        <p:nvGrpSpPr>
          <p:cNvPr id="53" name="组合 52">
            <a:extLst>
              <a:ext uri="{FF2B5EF4-FFF2-40B4-BE49-F238E27FC236}">
                <a16:creationId xmlns:a16="http://schemas.microsoft.com/office/drawing/2014/main" id="{19953B7A-AFF2-4856-9682-C4EA78A61BCE}"/>
              </a:ext>
            </a:extLst>
          </p:cNvPr>
          <p:cNvGrpSpPr/>
          <p:nvPr/>
        </p:nvGrpSpPr>
        <p:grpSpPr>
          <a:xfrm>
            <a:off x="2156573" y="1266581"/>
            <a:ext cx="2766261" cy="1775235"/>
            <a:chOff x="2775717" y="1336920"/>
            <a:chExt cx="2766261" cy="1775235"/>
          </a:xfrm>
        </p:grpSpPr>
        <p:sp>
          <p:nvSpPr>
            <p:cNvPr id="51" name="矩形: 圆角 50">
              <a:extLst>
                <a:ext uri="{FF2B5EF4-FFF2-40B4-BE49-F238E27FC236}">
                  <a16:creationId xmlns:a16="http://schemas.microsoft.com/office/drawing/2014/main" id="{FA2B5574-E262-47CA-A46C-FECD812CB801}"/>
                </a:ext>
              </a:extLst>
            </p:cNvPr>
            <p:cNvSpPr/>
            <p:nvPr/>
          </p:nvSpPr>
          <p:spPr>
            <a:xfrm>
              <a:off x="2921775" y="1502115"/>
              <a:ext cx="2620203" cy="1610040"/>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en-US" altLang="zh-CN" sz="2400" b="1" dirty="0">
                  <a:solidFill>
                    <a:schemeClr val="tx1"/>
                  </a:solidFill>
                </a:rPr>
                <a:t>Cluster </a:t>
              </a:r>
              <a:r>
                <a:rPr lang="zh-CN" altLang="en-US" sz="2400" b="1" dirty="0">
                  <a:solidFill>
                    <a:schemeClr val="tx1"/>
                  </a:solidFill>
                </a:rPr>
                <a:t>聚类</a:t>
              </a: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危险程度量化</a:t>
              </a:r>
            </a:p>
          </p:txBody>
        </p:sp>
        <p:sp>
          <p:nvSpPr>
            <p:cNvPr id="52" name="矩形: 圆角 51">
              <a:extLst>
                <a:ext uri="{FF2B5EF4-FFF2-40B4-BE49-F238E27FC236}">
                  <a16:creationId xmlns:a16="http://schemas.microsoft.com/office/drawing/2014/main" id="{56718AB0-0EA2-430B-AB6F-C3453D961C2F}"/>
                </a:ext>
              </a:extLst>
            </p:cNvPr>
            <p:cNvSpPr/>
            <p:nvPr/>
          </p:nvSpPr>
          <p:spPr>
            <a:xfrm>
              <a:off x="2775717" y="1336920"/>
              <a:ext cx="1956619"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数据预处理</a:t>
              </a:r>
            </a:p>
          </p:txBody>
        </p:sp>
      </p:grpSp>
      <p:grpSp>
        <p:nvGrpSpPr>
          <p:cNvPr id="69" name="组合 68">
            <a:extLst>
              <a:ext uri="{FF2B5EF4-FFF2-40B4-BE49-F238E27FC236}">
                <a16:creationId xmlns:a16="http://schemas.microsoft.com/office/drawing/2014/main" id="{248B9CB9-15CD-4DE3-A88B-C22D62BA8998}"/>
              </a:ext>
            </a:extLst>
          </p:cNvPr>
          <p:cNvGrpSpPr/>
          <p:nvPr/>
        </p:nvGrpSpPr>
        <p:grpSpPr>
          <a:xfrm>
            <a:off x="9255026" y="1266581"/>
            <a:ext cx="2484313" cy="1775235"/>
            <a:chOff x="9255026" y="1266581"/>
            <a:chExt cx="2484313" cy="1775235"/>
          </a:xfrm>
        </p:grpSpPr>
        <p:sp>
          <p:nvSpPr>
            <p:cNvPr id="54" name="矩形: 圆角 53">
              <a:extLst>
                <a:ext uri="{FF2B5EF4-FFF2-40B4-BE49-F238E27FC236}">
                  <a16:creationId xmlns:a16="http://schemas.microsoft.com/office/drawing/2014/main" id="{40F7FC3A-4582-4670-A21B-ED5797AA995F}"/>
                </a:ext>
              </a:extLst>
            </p:cNvPr>
            <p:cNvSpPr/>
            <p:nvPr/>
          </p:nvSpPr>
          <p:spPr>
            <a:xfrm>
              <a:off x="9401084" y="1482434"/>
              <a:ext cx="2338255" cy="1559382"/>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粒度的映射</a:t>
              </a:r>
              <a:endParaRPr lang="en-US" altLang="zh-CN" sz="2400" b="1" dirty="0">
                <a:solidFill>
                  <a:schemeClr val="tx2"/>
                </a:solidFill>
              </a:endParaRPr>
            </a:p>
            <a:p>
              <a:pPr marL="342900" indent="-342900">
                <a:buFont typeface="Arial" panose="020B0604020202020204" pitchFamily="34" charset="0"/>
                <a:buChar char="•"/>
              </a:pPr>
              <a:r>
                <a:rPr lang="zh-CN" altLang="en-US" sz="2400" b="1" dirty="0">
                  <a:solidFill>
                    <a:schemeClr val="tx2"/>
                  </a:solidFill>
                </a:rPr>
                <a:t>实验结果</a:t>
              </a:r>
            </a:p>
          </p:txBody>
        </p:sp>
        <p:sp>
          <p:nvSpPr>
            <p:cNvPr id="55" name="矩形: 圆角 54">
              <a:extLst>
                <a:ext uri="{FF2B5EF4-FFF2-40B4-BE49-F238E27FC236}">
                  <a16:creationId xmlns:a16="http://schemas.microsoft.com/office/drawing/2014/main" id="{7CC60612-3AE3-4922-90C5-5CF087E6EDB8}"/>
                </a:ext>
              </a:extLst>
            </p:cNvPr>
            <p:cNvSpPr/>
            <p:nvPr/>
          </p:nvSpPr>
          <p:spPr>
            <a:xfrm>
              <a:off x="9255026" y="1266581"/>
              <a:ext cx="2102678"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输出粒度对齐</a:t>
              </a:r>
              <a:endParaRPr lang="zh-CN" altLang="en-US" sz="2400" b="1" dirty="0">
                <a:solidFill>
                  <a:schemeClr val="tx1"/>
                </a:solidFill>
              </a:endParaRPr>
            </a:p>
          </p:txBody>
        </p:sp>
      </p:grpSp>
      <p:sp>
        <p:nvSpPr>
          <p:cNvPr id="57" name="箭头: 上 56">
            <a:extLst>
              <a:ext uri="{FF2B5EF4-FFF2-40B4-BE49-F238E27FC236}">
                <a16:creationId xmlns:a16="http://schemas.microsoft.com/office/drawing/2014/main" id="{1BB2D910-0B56-4172-A6C8-51AE062185EA}"/>
              </a:ext>
            </a:extLst>
          </p:cNvPr>
          <p:cNvSpPr/>
          <p:nvPr/>
        </p:nvSpPr>
        <p:spPr>
          <a:xfrm rot="20673327">
            <a:off x="4572134" y="5199839"/>
            <a:ext cx="245698" cy="48085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58" name="箭头: 上 57">
            <a:extLst>
              <a:ext uri="{FF2B5EF4-FFF2-40B4-BE49-F238E27FC236}">
                <a16:creationId xmlns:a16="http://schemas.microsoft.com/office/drawing/2014/main" id="{03C1F5C2-B365-441F-828F-F12D66604859}"/>
              </a:ext>
            </a:extLst>
          </p:cNvPr>
          <p:cNvSpPr/>
          <p:nvPr/>
        </p:nvSpPr>
        <p:spPr>
          <a:xfrm rot="1616203">
            <a:off x="4808703" y="5182357"/>
            <a:ext cx="245698" cy="515815"/>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Flow diagram</a:t>
            </a:r>
            <a:endParaRPr lang="zh-CN" altLang="en-US" b="1"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18BBB3AC-63BC-4ACA-8724-C15E29F9B00A}"/>
              </a:ext>
            </a:extLst>
          </p:cNvPr>
          <p:cNvGrpSpPr/>
          <p:nvPr/>
        </p:nvGrpSpPr>
        <p:grpSpPr>
          <a:xfrm>
            <a:off x="5109879" y="1266581"/>
            <a:ext cx="4049362" cy="2827018"/>
            <a:chOff x="5064159" y="1266581"/>
            <a:chExt cx="4049362" cy="2827018"/>
          </a:xfrm>
        </p:grpSpPr>
        <p:sp>
          <p:nvSpPr>
            <p:cNvPr id="60" name="矩形: 圆角 59">
              <a:extLst>
                <a:ext uri="{FF2B5EF4-FFF2-40B4-BE49-F238E27FC236}">
                  <a16:creationId xmlns:a16="http://schemas.microsoft.com/office/drawing/2014/main" id="{81A6DE0B-3F23-40DD-8EA4-559470193AED}"/>
                </a:ext>
              </a:extLst>
            </p:cNvPr>
            <p:cNvSpPr/>
            <p:nvPr/>
          </p:nvSpPr>
          <p:spPr>
            <a:xfrm>
              <a:off x="5136311" y="1411771"/>
              <a:ext cx="3977210" cy="2681828"/>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b="1" dirty="0">
                <a:solidFill>
                  <a:schemeClr val="tx1"/>
                </a:solidFill>
              </a:endParaRPr>
            </a:p>
            <a:p>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线性</a:t>
              </a:r>
              <a:r>
                <a:rPr lang="en-US" altLang="zh-CN" sz="2400" b="1" dirty="0">
                  <a:solidFill>
                    <a:schemeClr val="tx2"/>
                  </a:solidFill>
                </a:rPr>
                <a:t>Baseline</a:t>
              </a:r>
            </a:p>
            <a:p>
              <a:pPr marL="342900" indent="-342900">
                <a:buFont typeface="Arial" panose="020B0604020202020204" pitchFamily="34" charset="0"/>
                <a:buChar char="•"/>
              </a:pPr>
              <a:r>
                <a:rPr lang="en-US" altLang="zh-CN" sz="2400" b="1" dirty="0">
                  <a:solidFill>
                    <a:schemeClr val="tx1"/>
                  </a:solidFill>
                </a:rPr>
                <a:t>LSTM</a:t>
              </a:r>
            </a:p>
            <a:p>
              <a:pPr marL="342900" indent="-342900">
                <a:buFont typeface="Arial" panose="020B0604020202020204" pitchFamily="34" charset="0"/>
                <a:buChar char="•"/>
              </a:pPr>
              <a:r>
                <a:rPr lang="en-US" altLang="zh-CN" sz="2400" b="1" dirty="0">
                  <a:solidFill>
                    <a:schemeClr val="tx2"/>
                  </a:solidFill>
                </a:rPr>
                <a:t>LSTM+</a:t>
              </a:r>
              <a:r>
                <a:rPr lang="zh-CN" altLang="en-US" sz="2400" b="1" dirty="0">
                  <a:solidFill>
                    <a:schemeClr val="tx2"/>
                  </a:solidFill>
                </a:rPr>
                <a:t>时间衰减</a:t>
              </a:r>
            </a:p>
            <a:p>
              <a:pPr marL="342900" indent="-342900">
                <a:buFont typeface="Arial" panose="020B0604020202020204" pitchFamily="34" charset="0"/>
                <a:buChar char="•"/>
              </a:pPr>
              <a:r>
                <a:rPr lang="en-US" altLang="zh-CN" sz="2400" b="1" dirty="0">
                  <a:solidFill>
                    <a:schemeClr val="tx1"/>
                  </a:solidFill>
                </a:rPr>
                <a:t>CNN LSTM</a:t>
              </a:r>
            </a:p>
            <a:p>
              <a:pPr marL="342900" indent="-342900">
                <a:buFont typeface="Arial" panose="020B0604020202020204" pitchFamily="34" charset="0"/>
                <a:buChar char="•"/>
              </a:pPr>
              <a:r>
                <a:rPr lang="en-US" altLang="zh-CN" sz="2400" b="1" dirty="0">
                  <a:solidFill>
                    <a:schemeClr val="tx2"/>
                  </a:solidFill>
                </a:rPr>
                <a:t>CNN LSTM+</a:t>
              </a:r>
              <a:r>
                <a:rPr lang="zh-CN" altLang="en-US" sz="2400" b="1" dirty="0">
                  <a:solidFill>
                    <a:schemeClr val="tx2"/>
                  </a:solidFill>
                </a:rPr>
                <a:t>时间衰减</a:t>
              </a:r>
              <a:endParaRPr lang="en-US" altLang="zh-CN" sz="2400" b="1" dirty="0">
                <a:solidFill>
                  <a:schemeClr val="tx2"/>
                </a:solidFill>
              </a:endParaRPr>
            </a:p>
            <a:p>
              <a:pPr marL="342900" indent="-342900">
                <a:buFont typeface="Arial" panose="020B0604020202020204" pitchFamily="34" charset="0"/>
                <a:buChar char="•"/>
              </a:pPr>
              <a:endParaRPr lang="en-US" altLang="zh-CN" sz="2400" b="1" dirty="0">
                <a:solidFill>
                  <a:schemeClr val="tx1"/>
                </a:solidFill>
              </a:endParaRPr>
            </a:p>
          </p:txBody>
        </p:sp>
        <p:sp>
          <p:nvSpPr>
            <p:cNvPr id="73" name="矩形: 圆角 72">
              <a:extLst>
                <a:ext uri="{FF2B5EF4-FFF2-40B4-BE49-F238E27FC236}">
                  <a16:creationId xmlns:a16="http://schemas.microsoft.com/office/drawing/2014/main" id="{08518975-E41A-4EA5-B8B1-10971D7BBA06}"/>
                </a:ext>
              </a:extLst>
            </p:cNvPr>
            <p:cNvSpPr/>
            <p:nvPr/>
          </p:nvSpPr>
          <p:spPr>
            <a:xfrm>
              <a:off x="5064159" y="1266581"/>
              <a:ext cx="2453313"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数据输入模型</a:t>
              </a:r>
            </a:p>
          </p:txBody>
        </p:sp>
      </p:grpSp>
      <p:sp>
        <p:nvSpPr>
          <p:cNvPr id="66" name="箭头: 上 65">
            <a:extLst>
              <a:ext uri="{FF2B5EF4-FFF2-40B4-BE49-F238E27FC236}">
                <a16:creationId xmlns:a16="http://schemas.microsoft.com/office/drawing/2014/main" id="{4BCDC7BA-D49A-4A33-B219-A2A32522A11D}"/>
              </a:ext>
            </a:extLst>
          </p:cNvPr>
          <p:cNvSpPr/>
          <p:nvPr/>
        </p:nvSpPr>
        <p:spPr>
          <a:xfrm rot="2033439">
            <a:off x="4564335" y="2779189"/>
            <a:ext cx="221211" cy="201153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5" name="箭头: 上 74">
            <a:extLst>
              <a:ext uri="{FF2B5EF4-FFF2-40B4-BE49-F238E27FC236}">
                <a16:creationId xmlns:a16="http://schemas.microsoft.com/office/drawing/2014/main" id="{C560DA52-E1DC-4B4C-9DF1-4F48BADA0DCB}"/>
              </a:ext>
            </a:extLst>
          </p:cNvPr>
          <p:cNvSpPr/>
          <p:nvPr/>
        </p:nvSpPr>
        <p:spPr>
          <a:xfrm rot="1312725">
            <a:off x="5622645" y="3826944"/>
            <a:ext cx="245698" cy="804596"/>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25" name="椭圆 24">
            <a:extLst>
              <a:ext uri="{FF2B5EF4-FFF2-40B4-BE49-F238E27FC236}">
                <a16:creationId xmlns:a16="http://schemas.microsoft.com/office/drawing/2014/main" id="{339C4512-6629-4259-92EA-2BEFEBABB5DF}"/>
              </a:ext>
            </a:extLst>
          </p:cNvPr>
          <p:cNvSpPr/>
          <p:nvPr/>
        </p:nvSpPr>
        <p:spPr>
          <a:xfrm>
            <a:off x="1855175" y="938874"/>
            <a:ext cx="3172857" cy="2681828"/>
          </a:xfrm>
          <a:prstGeom prst="ellipse">
            <a:avLst/>
          </a:prstGeom>
          <a:noFill/>
          <a:ln w="57150">
            <a:solidFill>
              <a:srgbClr val="A40006">
                <a:alpha val="36078"/>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771798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46771"/>
            <a:ext cx="12192000" cy="600076"/>
            <a:chOff x="0" y="6134100"/>
            <a:chExt cx="11039475" cy="723901"/>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100"/>
              <a:ext cx="2958444" cy="723900"/>
            </a:xfrm>
            <a:prstGeom prst="rect">
              <a:avLst/>
            </a:prstGeom>
            <a:solidFill>
              <a:srgbClr val="7F7F7F"/>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Problem statement</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958443" y="6134100"/>
              <a:ext cx="140686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Cluster</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4365303" y="6134100"/>
              <a:ext cx="2308868"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Propagation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6674173" y="6134101"/>
              <a:ext cx="270601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Implementation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9380187" y="6134100"/>
              <a:ext cx="1659288"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Result</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pic>
        <p:nvPicPr>
          <p:cNvPr id="10" name="图片 9">
            <a:extLst>
              <a:ext uri="{FF2B5EF4-FFF2-40B4-BE49-F238E27FC236}">
                <a16:creationId xmlns:a16="http://schemas.microsoft.com/office/drawing/2014/main" id="{2DDAA669-FAB9-479A-9E4A-69BC65541A13}"/>
              </a:ext>
            </a:extLst>
          </p:cNvPr>
          <p:cNvPicPr>
            <a:picLocks noChangeAspect="1"/>
          </p:cNvPicPr>
          <p:nvPr/>
        </p:nvPicPr>
        <p:blipFill>
          <a:blip r:embed="rId3"/>
          <a:stretch>
            <a:fillRect/>
          </a:stretch>
        </p:blipFill>
        <p:spPr>
          <a:xfrm>
            <a:off x="0" y="0"/>
            <a:ext cx="428685" cy="1107440"/>
          </a:xfrm>
          <a:prstGeom prst="rect">
            <a:avLst/>
          </a:prstGeom>
        </p:spPr>
      </p:pic>
      <p:sp>
        <p:nvSpPr>
          <p:cNvPr id="2" name="标题 3">
            <a:extLst>
              <a:ext uri="{FF2B5EF4-FFF2-40B4-BE49-F238E27FC236}">
                <a16:creationId xmlns:a16="http://schemas.microsoft.com/office/drawing/2014/main" id="{56D85D3E-78CD-3D15-D22E-AE48D9368E49}"/>
              </a:ext>
            </a:extLst>
          </p:cNvPr>
          <p:cNvSpPr txBox="1">
            <a:spLocks/>
          </p:cNvSpPr>
          <p:nvPr/>
        </p:nvSpPr>
        <p:spPr>
          <a:xfrm>
            <a:off x="239068" y="169053"/>
            <a:ext cx="7280114"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Propagation definition</a:t>
            </a:r>
            <a:endParaRPr lang="zh-CN" altLang="en-US" b="1" dirty="0">
              <a:latin typeface="Times New Roman" panose="02020603050405020304" pitchFamily="18" charset="0"/>
              <a:cs typeface="Times New Roman" panose="02020603050405020304" pitchFamily="18" charset="0"/>
            </a:endParaRPr>
          </a:p>
        </p:txBody>
      </p:sp>
      <p:sp>
        <p:nvSpPr>
          <p:cNvPr id="3" name="标题 3">
            <a:extLst>
              <a:ext uri="{FF2B5EF4-FFF2-40B4-BE49-F238E27FC236}">
                <a16:creationId xmlns:a16="http://schemas.microsoft.com/office/drawing/2014/main" id="{E68F9BE6-99AF-9709-A59D-ED3528351BF7}"/>
              </a:ext>
            </a:extLst>
          </p:cNvPr>
          <p:cNvSpPr txBox="1">
            <a:spLocks/>
          </p:cNvSpPr>
          <p:nvPr/>
        </p:nvSpPr>
        <p:spPr>
          <a:xfrm>
            <a:off x="968243" y="1439835"/>
            <a:ext cx="5509090" cy="20700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b="1" dirty="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FD72E1AB-588E-B3E8-BE21-26D978D3D070}"/>
              </a:ext>
            </a:extLst>
          </p:cNvPr>
          <p:cNvSpPr txBox="1"/>
          <p:nvPr/>
        </p:nvSpPr>
        <p:spPr>
          <a:xfrm>
            <a:off x="1854890" y="2561147"/>
            <a:ext cx="6108894" cy="1200329"/>
          </a:xfrm>
          <a:prstGeom prst="rect">
            <a:avLst/>
          </a:prstGeom>
          <a:noFill/>
        </p:spPr>
        <p:txBody>
          <a:bodyPr wrap="square">
            <a:spAutoFit/>
          </a:bodyPr>
          <a:lstStyle/>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dirty="0"/>
              <a:t>传播效果和时间相关</a:t>
            </a:r>
            <a:endParaRPr lang="en-US" altLang="zh-CN" sz="2400" dirty="0"/>
          </a:p>
          <a:p>
            <a:pPr marL="342900" indent="-342900">
              <a:buFont typeface="Arial" panose="020B0604020202020204" pitchFamily="34" charset="0"/>
              <a:buChar char="•"/>
            </a:pPr>
            <a:r>
              <a:rPr lang="zh-CN" altLang="en-US" sz="2400" dirty="0"/>
              <a:t>传播效果和距离相关</a:t>
            </a:r>
          </a:p>
        </p:txBody>
      </p:sp>
      <p:sp>
        <p:nvSpPr>
          <p:cNvPr id="18" name="文本框 17">
            <a:extLst>
              <a:ext uri="{FF2B5EF4-FFF2-40B4-BE49-F238E27FC236}">
                <a16:creationId xmlns:a16="http://schemas.microsoft.com/office/drawing/2014/main" id="{151FF1D2-5866-6303-98A9-061B4389B414}"/>
              </a:ext>
            </a:extLst>
          </p:cNvPr>
          <p:cNvSpPr txBox="1"/>
          <p:nvPr/>
        </p:nvSpPr>
        <p:spPr>
          <a:xfrm>
            <a:off x="1633653" y="1873789"/>
            <a:ext cx="8537332" cy="523220"/>
          </a:xfrm>
          <a:prstGeom prst="rect">
            <a:avLst/>
          </a:prstGeom>
          <a:noFill/>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The effect of one event causing other events to occur</a:t>
            </a:r>
          </a:p>
        </p:txBody>
      </p:sp>
    </p:spTree>
    <p:extLst>
      <p:ext uri="{BB962C8B-B14F-4D97-AF65-F5344CB8AC3E}">
        <p14:creationId xmlns:p14="http://schemas.microsoft.com/office/powerpoint/2010/main" val="210093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C675E7-72AA-466E-BDCA-6417A8E4A8DC}"/>
              </a:ext>
            </a:extLst>
          </p:cNvPr>
          <p:cNvSpPr/>
          <p:nvPr/>
        </p:nvSpPr>
        <p:spPr>
          <a:xfrm>
            <a:off x="3285050"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时间</a:t>
            </a:r>
          </a:p>
        </p:txBody>
      </p:sp>
      <p:sp>
        <p:nvSpPr>
          <p:cNvPr id="8" name="矩形 7">
            <a:extLst>
              <a:ext uri="{FF2B5EF4-FFF2-40B4-BE49-F238E27FC236}">
                <a16:creationId xmlns:a16="http://schemas.microsoft.com/office/drawing/2014/main" id="{21E698A8-F5B2-4BB3-B15C-01AD07E8CCC4}"/>
              </a:ext>
            </a:extLst>
          </p:cNvPr>
          <p:cNvSpPr/>
          <p:nvPr/>
        </p:nvSpPr>
        <p:spPr>
          <a:xfrm>
            <a:off x="5083804"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空间</a:t>
            </a:r>
          </a:p>
        </p:txBody>
      </p:sp>
      <p:sp>
        <p:nvSpPr>
          <p:cNvPr id="23" name="矩形 22">
            <a:extLst>
              <a:ext uri="{FF2B5EF4-FFF2-40B4-BE49-F238E27FC236}">
                <a16:creationId xmlns:a16="http://schemas.microsoft.com/office/drawing/2014/main" id="{2E6B3E67-FDCB-466B-844A-35BC79B4347D}"/>
              </a:ext>
            </a:extLst>
          </p:cNvPr>
          <p:cNvSpPr/>
          <p:nvPr/>
        </p:nvSpPr>
        <p:spPr>
          <a:xfrm>
            <a:off x="3602242" y="5662962"/>
            <a:ext cx="1956620"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传播性建模</a:t>
            </a:r>
          </a:p>
        </p:txBody>
      </p:sp>
      <p:sp>
        <p:nvSpPr>
          <p:cNvPr id="24" name="矩形 23">
            <a:extLst>
              <a:ext uri="{FF2B5EF4-FFF2-40B4-BE49-F238E27FC236}">
                <a16:creationId xmlns:a16="http://schemas.microsoft.com/office/drawing/2014/main" id="{884F16C3-68EB-453F-BF9E-F29A28414E9D}"/>
              </a:ext>
            </a:extLst>
          </p:cNvPr>
          <p:cNvSpPr/>
          <p:nvPr/>
        </p:nvSpPr>
        <p:spPr>
          <a:xfrm>
            <a:off x="5970815" y="5662962"/>
            <a:ext cx="2102967"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神经网络方案</a:t>
            </a:r>
          </a:p>
        </p:txBody>
      </p:sp>
      <p:sp>
        <p:nvSpPr>
          <p:cNvPr id="40" name="矩形: 圆角 39">
            <a:extLst>
              <a:ext uri="{FF2B5EF4-FFF2-40B4-BE49-F238E27FC236}">
                <a16:creationId xmlns:a16="http://schemas.microsoft.com/office/drawing/2014/main" id="{D175DC80-147F-4388-BA90-C799FF0A1274}"/>
              </a:ext>
            </a:extLst>
          </p:cNvPr>
          <p:cNvSpPr/>
          <p:nvPr/>
        </p:nvSpPr>
        <p:spPr>
          <a:xfrm>
            <a:off x="447910" y="5662962"/>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学界进展调研</a:t>
            </a:r>
          </a:p>
        </p:txBody>
      </p:sp>
      <p:sp>
        <p:nvSpPr>
          <p:cNvPr id="46" name="矩形: 圆角 45">
            <a:extLst>
              <a:ext uri="{FF2B5EF4-FFF2-40B4-BE49-F238E27FC236}">
                <a16:creationId xmlns:a16="http://schemas.microsoft.com/office/drawing/2014/main" id="{6CFA07A6-4C00-46CE-B89D-9A82A2640971}"/>
              </a:ext>
            </a:extLst>
          </p:cNvPr>
          <p:cNvSpPr/>
          <p:nvPr/>
        </p:nvSpPr>
        <p:spPr>
          <a:xfrm>
            <a:off x="447910" y="4645705"/>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数据规律探索</a:t>
            </a:r>
          </a:p>
        </p:txBody>
      </p:sp>
      <p:sp>
        <p:nvSpPr>
          <p:cNvPr id="48" name="矩形: 圆角 47">
            <a:extLst>
              <a:ext uri="{FF2B5EF4-FFF2-40B4-BE49-F238E27FC236}">
                <a16:creationId xmlns:a16="http://schemas.microsoft.com/office/drawing/2014/main" id="{3FF232A4-8498-49B6-8348-A37B92978958}"/>
              </a:ext>
            </a:extLst>
          </p:cNvPr>
          <p:cNvSpPr/>
          <p:nvPr/>
        </p:nvSpPr>
        <p:spPr>
          <a:xfrm>
            <a:off x="447910" y="2278386"/>
            <a:ext cx="1645666"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任务流程</a:t>
            </a:r>
          </a:p>
        </p:txBody>
      </p:sp>
      <p:sp>
        <p:nvSpPr>
          <p:cNvPr id="49" name="矩形 48">
            <a:extLst>
              <a:ext uri="{FF2B5EF4-FFF2-40B4-BE49-F238E27FC236}">
                <a16:creationId xmlns:a16="http://schemas.microsoft.com/office/drawing/2014/main" id="{DC738ACA-6ED0-4AE4-8CC2-F0C9EA5B00F6}"/>
              </a:ext>
            </a:extLst>
          </p:cNvPr>
          <p:cNvSpPr/>
          <p:nvPr/>
        </p:nvSpPr>
        <p:spPr>
          <a:xfrm>
            <a:off x="9058080" y="5662962"/>
            <a:ext cx="2532556"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我们的研究问题</a:t>
            </a:r>
          </a:p>
        </p:txBody>
      </p:sp>
      <p:sp>
        <p:nvSpPr>
          <p:cNvPr id="50" name="箭头: 右 49">
            <a:extLst>
              <a:ext uri="{FF2B5EF4-FFF2-40B4-BE49-F238E27FC236}">
                <a16:creationId xmlns:a16="http://schemas.microsoft.com/office/drawing/2014/main" id="{AA2290E9-7ECE-4431-B739-04097CE3762D}"/>
              </a:ext>
            </a:extLst>
          </p:cNvPr>
          <p:cNvSpPr/>
          <p:nvPr/>
        </p:nvSpPr>
        <p:spPr>
          <a:xfrm>
            <a:off x="8300501" y="5833983"/>
            <a:ext cx="485359" cy="287222"/>
          </a:xfrm>
          <a:prstGeom prst="right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solidFill>
            </a:endParaRPr>
          </a:p>
        </p:txBody>
      </p:sp>
      <p:grpSp>
        <p:nvGrpSpPr>
          <p:cNvPr id="53" name="组合 52">
            <a:extLst>
              <a:ext uri="{FF2B5EF4-FFF2-40B4-BE49-F238E27FC236}">
                <a16:creationId xmlns:a16="http://schemas.microsoft.com/office/drawing/2014/main" id="{19953B7A-AFF2-4856-9682-C4EA78A61BCE}"/>
              </a:ext>
            </a:extLst>
          </p:cNvPr>
          <p:cNvGrpSpPr/>
          <p:nvPr/>
        </p:nvGrpSpPr>
        <p:grpSpPr>
          <a:xfrm>
            <a:off x="2156573" y="1266581"/>
            <a:ext cx="2766261" cy="1775235"/>
            <a:chOff x="2775717" y="1336920"/>
            <a:chExt cx="2766261" cy="1775235"/>
          </a:xfrm>
        </p:grpSpPr>
        <p:sp>
          <p:nvSpPr>
            <p:cNvPr id="51" name="矩形: 圆角 50">
              <a:extLst>
                <a:ext uri="{FF2B5EF4-FFF2-40B4-BE49-F238E27FC236}">
                  <a16:creationId xmlns:a16="http://schemas.microsoft.com/office/drawing/2014/main" id="{FA2B5574-E262-47CA-A46C-FECD812CB801}"/>
                </a:ext>
              </a:extLst>
            </p:cNvPr>
            <p:cNvSpPr/>
            <p:nvPr/>
          </p:nvSpPr>
          <p:spPr>
            <a:xfrm>
              <a:off x="2921775" y="1502115"/>
              <a:ext cx="2620203" cy="1610040"/>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en-US" altLang="zh-CN" sz="2400" b="1" dirty="0">
                  <a:solidFill>
                    <a:schemeClr val="tx1"/>
                  </a:solidFill>
                </a:rPr>
                <a:t>Cluster </a:t>
              </a:r>
              <a:r>
                <a:rPr lang="zh-CN" altLang="en-US" sz="2400" b="1" dirty="0">
                  <a:solidFill>
                    <a:schemeClr val="tx1"/>
                  </a:solidFill>
                </a:rPr>
                <a:t>聚类</a:t>
              </a: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危险程度量化</a:t>
              </a:r>
            </a:p>
          </p:txBody>
        </p:sp>
        <p:sp>
          <p:nvSpPr>
            <p:cNvPr id="52" name="矩形: 圆角 51">
              <a:extLst>
                <a:ext uri="{FF2B5EF4-FFF2-40B4-BE49-F238E27FC236}">
                  <a16:creationId xmlns:a16="http://schemas.microsoft.com/office/drawing/2014/main" id="{56718AB0-0EA2-430B-AB6F-C3453D961C2F}"/>
                </a:ext>
              </a:extLst>
            </p:cNvPr>
            <p:cNvSpPr/>
            <p:nvPr/>
          </p:nvSpPr>
          <p:spPr>
            <a:xfrm>
              <a:off x="2775717" y="1336920"/>
              <a:ext cx="1956619"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数据预处理</a:t>
              </a:r>
            </a:p>
          </p:txBody>
        </p:sp>
      </p:grpSp>
      <p:grpSp>
        <p:nvGrpSpPr>
          <p:cNvPr id="69" name="组合 68">
            <a:extLst>
              <a:ext uri="{FF2B5EF4-FFF2-40B4-BE49-F238E27FC236}">
                <a16:creationId xmlns:a16="http://schemas.microsoft.com/office/drawing/2014/main" id="{248B9CB9-15CD-4DE3-A88B-C22D62BA8998}"/>
              </a:ext>
            </a:extLst>
          </p:cNvPr>
          <p:cNvGrpSpPr/>
          <p:nvPr/>
        </p:nvGrpSpPr>
        <p:grpSpPr>
          <a:xfrm>
            <a:off x="9255026" y="1266581"/>
            <a:ext cx="2484313" cy="1775235"/>
            <a:chOff x="9255026" y="1266581"/>
            <a:chExt cx="2484313" cy="1775235"/>
          </a:xfrm>
        </p:grpSpPr>
        <p:sp>
          <p:nvSpPr>
            <p:cNvPr id="54" name="矩形: 圆角 53">
              <a:extLst>
                <a:ext uri="{FF2B5EF4-FFF2-40B4-BE49-F238E27FC236}">
                  <a16:creationId xmlns:a16="http://schemas.microsoft.com/office/drawing/2014/main" id="{40F7FC3A-4582-4670-A21B-ED5797AA995F}"/>
                </a:ext>
              </a:extLst>
            </p:cNvPr>
            <p:cNvSpPr/>
            <p:nvPr/>
          </p:nvSpPr>
          <p:spPr>
            <a:xfrm>
              <a:off x="9401084" y="1482434"/>
              <a:ext cx="2338255" cy="1559382"/>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粒度的映射</a:t>
              </a:r>
              <a:endParaRPr lang="en-US" altLang="zh-CN" sz="2400" b="1" dirty="0">
                <a:solidFill>
                  <a:schemeClr val="tx2"/>
                </a:solidFill>
              </a:endParaRPr>
            </a:p>
            <a:p>
              <a:pPr marL="342900" indent="-342900">
                <a:buFont typeface="Arial" panose="020B0604020202020204" pitchFamily="34" charset="0"/>
                <a:buChar char="•"/>
              </a:pPr>
              <a:r>
                <a:rPr lang="zh-CN" altLang="en-US" sz="2400" b="1" dirty="0">
                  <a:solidFill>
                    <a:schemeClr val="tx2"/>
                  </a:solidFill>
                </a:rPr>
                <a:t>实验结果</a:t>
              </a:r>
            </a:p>
          </p:txBody>
        </p:sp>
        <p:sp>
          <p:nvSpPr>
            <p:cNvPr id="55" name="矩形: 圆角 54">
              <a:extLst>
                <a:ext uri="{FF2B5EF4-FFF2-40B4-BE49-F238E27FC236}">
                  <a16:creationId xmlns:a16="http://schemas.microsoft.com/office/drawing/2014/main" id="{7CC60612-3AE3-4922-90C5-5CF087E6EDB8}"/>
                </a:ext>
              </a:extLst>
            </p:cNvPr>
            <p:cNvSpPr/>
            <p:nvPr/>
          </p:nvSpPr>
          <p:spPr>
            <a:xfrm>
              <a:off x="9255026" y="1266581"/>
              <a:ext cx="2102678"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输出粒度对齐</a:t>
              </a:r>
              <a:endParaRPr lang="zh-CN" altLang="en-US" sz="2400" b="1" dirty="0">
                <a:solidFill>
                  <a:schemeClr val="tx1"/>
                </a:solidFill>
              </a:endParaRPr>
            </a:p>
          </p:txBody>
        </p:sp>
      </p:grpSp>
      <p:sp>
        <p:nvSpPr>
          <p:cNvPr id="57" name="箭头: 上 56">
            <a:extLst>
              <a:ext uri="{FF2B5EF4-FFF2-40B4-BE49-F238E27FC236}">
                <a16:creationId xmlns:a16="http://schemas.microsoft.com/office/drawing/2014/main" id="{1BB2D910-0B56-4172-A6C8-51AE062185EA}"/>
              </a:ext>
            </a:extLst>
          </p:cNvPr>
          <p:cNvSpPr/>
          <p:nvPr/>
        </p:nvSpPr>
        <p:spPr>
          <a:xfrm rot="20673327">
            <a:off x="4572134" y="5199839"/>
            <a:ext cx="245698" cy="48085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58" name="箭头: 上 57">
            <a:extLst>
              <a:ext uri="{FF2B5EF4-FFF2-40B4-BE49-F238E27FC236}">
                <a16:creationId xmlns:a16="http://schemas.microsoft.com/office/drawing/2014/main" id="{03C1F5C2-B365-441F-828F-F12D66604859}"/>
              </a:ext>
            </a:extLst>
          </p:cNvPr>
          <p:cNvSpPr/>
          <p:nvPr/>
        </p:nvSpPr>
        <p:spPr>
          <a:xfrm rot="1616203">
            <a:off x="4808703" y="5182357"/>
            <a:ext cx="245698" cy="515815"/>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Flow diagram</a:t>
            </a:r>
            <a:endParaRPr lang="zh-CN" altLang="en-US" b="1"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18BBB3AC-63BC-4ACA-8724-C15E29F9B00A}"/>
              </a:ext>
            </a:extLst>
          </p:cNvPr>
          <p:cNvGrpSpPr/>
          <p:nvPr/>
        </p:nvGrpSpPr>
        <p:grpSpPr>
          <a:xfrm>
            <a:off x="5109879" y="1266581"/>
            <a:ext cx="4049362" cy="2827018"/>
            <a:chOff x="5064159" y="1266581"/>
            <a:chExt cx="4049362" cy="2827018"/>
          </a:xfrm>
        </p:grpSpPr>
        <p:sp>
          <p:nvSpPr>
            <p:cNvPr id="60" name="矩形: 圆角 59">
              <a:extLst>
                <a:ext uri="{FF2B5EF4-FFF2-40B4-BE49-F238E27FC236}">
                  <a16:creationId xmlns:a16="http://schemas.microsoft.com/office/drawing/2014/main" id="{81A6DE0B-3F23-40DD-8EA4-559470193AED}"/>
                </a:ext>
              </a:extLst>
            </p:cNvPr>
            <p:cNvSpPr/>
            <p:nvPr/>
          </p:nvSpPr>
          <p:spPr>
            <a:xfrm>
              <a:off x="5136311" y="1411771"/>
              <a:ext cx="3977210" cy="2681828"/>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b="1" dirty="0">
                <a:solidFill>
                  <a:schemeClr val="tx1"/>
                </a:solidFill>
              </a:endParaRPr>
            </a:p>
            <a:p>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线性</a:t>
              </a:r>
              <a:r>
                <a:rPr lang="en-US" altLang="zh-CN" sz="2400" b="1" dirty="0">
                  <a:solidFill>
                    <a:schemeClr val="tx2"/>
                  </a:solidFill>
                </a:rPr>
                <a:t>Baseline</a:t>
              </a:r>
            </a:p>
            <a:p>
              <a:pPr marL="342900" indent="-342900">
                <a:buFont typeface="Arial" panose="020B0604020202020204" pitchFamily="34" charset="0"/>
                <a:buChar char="•"/>
              </a:pPr>
              <a:r>
                <a:rPr lang="en-US" altLang="zh-CN" sz="2400" b="1" dirty="0">
                  <a:solidFill>
                    <a:schemeClr val="tx1"/>
                  </a:solidFill>
                </a:rPr>
                <a:t>LSTM</a:t>
              </a:r>
            </a:p>
            <a:p>
              <a:pPr marL="342900" indent="-342900">
                <a:buFont typeface="Arial" panose="020B0604020202020204" pitchFamily="34" charset="0"/>
                <a:buChar char="•"/>
              </a:pPr>
              <a:r>
                <a:rPr lang="en-US" altLang="zh-CN" sz="2400" b="1" dirty="0">
                  <a:solidFill>
                    <a:schemeClr val="tx2"/>
                  </a:solidFill>
                </a:rPr>
                <a:t>LSTM+</a:t>
              </a:r>
              <a:r>
                <a:rPr lang="zh-CN" altLang="en-US" sz="2400" b="1" dirty="0">
                  <a:solidFill>
                    <a:schemeClr val="tx2"/>
                  </a:solidFill>
                </a:rPr>
                <a:t>时间衰减</a:t>
              </a:r>
            </a:p>
            <a:p>
              <a:pPr marL="342900" indent="-342900">
                <a:buFont typeface="Arial" panose="020B0604020202020204" pitchFamily="34" charset="0"/>
                <a:buChar char="•"/>
              </a:pPr>
              <a:r>
                <a:rPr lang="en-US" altLang="zh-CN" sz="2400" b="1" dirty="0">
                  <a:solidFill>
                    <a:schemeClr val="tx1"/>
                  </a:solidFill>
                </a:rPr>
                <a:t>CNN LSTM</a:t>
              </a:r>
            </a:p>
            <a:p>
              <a:pPr marL="342900" indent="-342900">
                <a:buFont typeface="Arial" panose="020B0604020202020204" pitchFamily="34" charset="0"/>
                <a:buChar char="•"/>
              </a:pPr>
              <a:r>
                <a:rPr lang="en-US" altLang="zh-CN" sz="2400" b="1" dirty="0">
                  <a:solidFill>
                    <a:schemeClr val="tx2"/>
                  </a:solidFill>
                </a:rPr>
                <a:t>CNN LSTM+</a:t>
              </a:r>
              <a:r>
                <a:rPr lang="zh-CN" altLang="en-US" sz="2400" b="1" dirty="0">
                  <a:solidFill>
                    <a:schemeClr val="tx2"/>
                  </a:solidFill>
                </a:rPr>
                <a:t>时间衰减</a:t>
              </a:r>
              <a:endParaRPr lang="en-US" altLang="zh-CN" sz="2400" b="1" dirty="0">
                <a:solidFill>
                  <a:schemeClr val="tx2"/>
                </a:solidFill>
              </a:endParaRPr>
            </a:p>
            <a:p>
              <a:pPr marL="342900" indent="-342900">
                <a:buFont typeface="Arial" panose="020B0604020202020204" pitchFamily="34" charset="0"/>
                <a:buChar char="•"/>
              </a:pPr>
              <a:endParaRPr lang="en-US" altLang="zh-CN" sz="2400" b="1" dirty="0">
                <a:solidFill>
                  <a:schemeClr val="tx1"/>
                </a:solidFill>
              </a:endParaRPr>
            </a:p>
          </p:txBody>
        </p:sp>
        <p:sp>
          <p:nvSpPr>
            <p:cNvPr id="73" name="矩形: 圆角 72">
              <a:extLst>
                <a:ext uri="{FF2B5EF4-FFF2-40B4-BE49-F238E27FC236}">
                  <a16:creationId xmlns:a16="http://schemas.microsoft.com/office/drawing/2014/main" id="{08518975-E41A-4EA5-B8B1-10971D7BBA06}"/>
                </a:ext>
              </a:extLst>
            </p:cNvPr>
            <p:cNvSpPr/>
            <p:nvPr/>
          </p:nvSpPr>
          <p:spPr>
            <a:xfrm>
              <a:off x="5064159" y="1266581"/>
              <a:ext cx="2453313"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数据输入模型</a:t>
              </a:r>
            </a:p>
          </p:txBody>
        </p:sp>
      </p:grpSp>
      <p:sp>
        <p:nvSpPr>
          <p:cNvPr id="66" name="箭头: 上 65">
            <a:extLst>
              <a:ext uri="{FF2B5EF4-FFF2-40B4-BE49-F238E27FC236}">
                <a16:creationId xmlns:a16="http://schemas.microsoft.com/office/drawing/2014/main" id="{4BCDC7BA-D49A-4A33-B219-A2A32522A11D}"/>
              </a:ext>
            </a:extLst>
          </p:cNvPr>
          <p:cNvSpPr/>
          <p:nvPr/>
        </p:nvSpPr>
        <p:spPr>
          <a:xfrm rot="2033439">
            <a:off x="4564335" y="2779189"/>
            <a:ext cx="221211" cy="201153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5" name="箭头: 上 74">
            <a:extLst>
              <a:ext uri="{FF2B5EF4-FFF2-40B4-BE49-F238E27FC236}">
                <a16:creationId xmlns:a16="http://schemas.microsoft.com/office/drawing/2014/main" id="{C560DA52-E1DC-4B4C-9DF1-4F48BADA0DCB}"/>
              </a:ext>
            </a:extLst>
          </p:cNvPr>
          <p:cNvSpPr/>
          <p:nvPr/>
        </p:nvSpPr>
        <p:spPr>
          <a:xfrm rot="1312725">
            <a:off x="5622645" y="3826944"/>
            <a:ext cx="245698" cy="804596"/>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Tree>
    <p:extLst>
      <p:ext uri="{BB962C8B-B14F-4D97-AF65-F5344CB8AC3E}">
        <p14:creationId xmlns:p14="http://schemas.microsoft.com/office/powerpoint/2010/main" val="1683430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DDAA669-FAB9-479A-9E4A-69BC65541A13}"/>
              </a:ext>
            </a:extLst>
          </p:cNvPr>
          <p:cNvPicPr>
            <a:picLocks noChangeAspect="1"/>
          </p:cNvPicPr>
          <p:nvPr/>
        </p:nvPicPr>
        <p:blipFill>
          <a:blip r:embed="rId3"/>
          <a:stretch>
            <a:fillRect/>
          </a:stretch>
        </p:blipFill>
        <p:spPr>
          <a:xfrm>
            <a:off x="0" y="0"/>
            <a:ext cx="428685" cy="1107440"/>
          </a:xfrm>
          <a:prstGeom prst="rect">
            <a:avLst/>
          </a:prstGeom>
        </p:spPr>
      </p:pic>
      <p:pic>
        <p:nvPicPr>
          <p:cNvPr id="2050" name="Picture 2">
            <a:extLst>
              <a:ext uri="{FF2B5EF4-FFF2-40B4-BE49-F238E27FC236}">
                <a16:creationId xmlns:a16="http://schemas.microsoft.com/office/drawing/2014/main" id="{B488B963-9866-5907-7D8D-D01D2BFD0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243" y="1590209"/>
            <a:ext cx="3707751" cy="35990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A5B6229-6704-A47B-BF91-CD2A5DC70C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932" t="17021" r="-1847" b="51999"/>
          <a:stretch/>
        </p:blipFill>
        <p:spPr bwMode="auto">
          <a:xfrm>
            <a:off x="1456006" y="1590209"/>
            <a:ext cx="2904979" cy="3677581"/>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右 1">
            <a:extLst>
              <a:ext uri="{FF2B5EF4-FFF2-40B4-BE49-F238E27FC236}">
                <a16:creationId xmlns:a16="http://schemas.microsoft.com/office/drawing/2014/main" id="{6630311C-D1E5-5DBB-7BDA-5D7E8ED07BBD}"/>
              </a:ext>
            </a:extLst>
          </p:cNvPr>
          <p:cNvSpPr/>
          <p:nvPr/>
        </p:nvSpPr>
        <p:spPr>
          <a:xfrm>
            <a:off x="5102282" y="3249059"/>
            <a:ext cx="1132450" cy="281354"/>
          </a:xfrm>
          <a:prstGeom prst="rightArrow">
            <a:avLst/>
          </a:prstGeom>
          <a:solidFill>
            <a:schemeClr val="bg2">
              <a:lumMod val="7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3">
            <a:extLst>
              <a:ext uri="{FF2B5EF4-FFF2-40B4-BE49-F238E27FC236}">
                <a16:creationId xmlns:a16="http://schemas.microsoft.com/office/drawing/2014/main" id="{EF116ECE-7C47-D019-EE15-910F4E87BB20}"/>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 Why</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cluster</a:t>
            </a:r>
            <a:endParaRPr lang="zh-CN" altLang="en-US" b="1"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4D26CF4C-6E1E-131D-FCBD-19F9C351A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051" y="1859143"/>
            <a:ext cx="4298052" cy="3139712"/>
          </a:xfrm>
          <a:prstGeom prst="rect">
            <a:avLst/>
          </a:prstGeom>
        </p:spPr>
      </p:pic>
      <p:grpSp>
        <p:nvGrpSpPr>
          <p:cNvPr id="19" name="组合 18">
            <a:extLst>
              <a:ext uri="{FF2B5EF4-FFF2-40B4-BE49-F238E27FC236}">
                <a16:creationId xmlns:a16="http://schemas.microsoft.com/office/drawing/2014/main" id="{CF833C52-2CC9-4C30-BE31-F0DCA75DC34E}"/>
              </a:ext>
            </a:extLst>
          </p:cNvPr>
          <p:cNvGrpSpPr/>
          <p:nvPr/>
        </p:nvGrpSpPr>
        <p:grpSpPr>
          <a:xfrm>
            <a:off x="0" y="6246771"/>
            <a:ext cx="12192000" cy="600076"/>
            <a:chOff x="0" y="6134100"/>
            <a:chExt cx="11039475" cy="723901"/>
          </a:xfrm>
          <a:solidFill>
            <a:schemeClr val="bg1">
              <a:lumMod val="50000"/>
            </a:schemeClr>
          </a:solidFill>
        </p:grpSpPr>
        <p:sp>
          <p:nvSpPr>
            <p:cNvPr id="20" name="矩形 19">
              <a:extLst>
                <a:ext uri="{FF2B5EF4-FFF2-40B4-BE49-F238E27FC236}">
                  <a16:creationId xmlns:a16="http://schemas.microsoft.com/office/drawing/2014/main" id="{B6240F47-D99C-4212-A492-D880FCFF6081}"/>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21" name="矩形 20">
              <a:extLst>
                <a:ext uri="{FF2B5EF4-FFF2-40B4-BE49-F238E27FC236}">
                  <a16:creationId xmlns:a16="http://schemas.microsoft.com/office/drawing/2014/main" id="{5C8E624A-A82A-4DDC-BB3D-0A0ABF27C190}"/>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22" name="矩形 21">
              <a:extLst>
                <a:ext uri="{FF2B5EF4-FFF2-40B4-BE49-F238E27FC236}">
                  <a16:creationId xmlns:a16="http://schemas.microsoft.com/office/drawing/2014/main" id="{E6F9D7B4-0BBD-4A89-B77F-E3A49F384AD1}"/>
                </a:ext>
              </a:extLst>
            </p:cNvPr>
            <p:cNvSpPr/>
            <p:nvPr/>
          </p:nvSpPr>
          <p:spPr>
            <a:xfrm>
              <a:off x="5749083" y="6134101"/>
              <a:ext cx="265866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23" name="矩形 22">
              <a:extLst>
                <a:ext uri="{FF2B5EF4-FFF2-40B4-BE49-F238E27FC236}">
                  <a16:creationId xmlns:a16="http://schemas.microsoft.com/office/drawing/2014/main" id="{A46978CB-C4D3-41D6-925F-0CC1CF3EB239}"/>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54877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DDAA669-FAB9-479A-9E4A-69BC65541A13}"/>
              </a:ext>
            </a:extLst>
          </p:cNvPr>
          <p:cNvPicPr>
            <a:picLocks noChangeAspect="1"/>
          </p:cNvPicPr>
          <p:nvPr/>
        </p:nvPicPr>
        <p:blipFill>
          <a:blip r:embed="rId3"/>
          <a:stretch>
            <a:fillRect/>
          </a:stretch>
        </p:blipFill>
        <p:spPr>
          <a:xfrm>
            <a:off x="0" y="0"/>
            <a:ext cx="428685" cy="1107440"/>
          </a:xfrm>
          <a:prstGeom prst="rect">
            <a:avLst/>
          </a:prstGeom>
        </p:spPr>
      </p:pic>
      <p:pic>
        <p:nvPicPr>
          <p:cNvPr id="1026" name="Picture 2">
            <a:extLst>
              <a:ext uri="{FF2B5EF4-FFF2-40B4-BE49-F238E27FC236}">
                <a16:creationId xmlns:a16="http://schemas.microsoft.com/office/drawing/2014/main" id="{C7394997-B56E-4BC8-346F-EEED32D1F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507" y="1260968"/>
            <a:ext cx="7793281" cy="461156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D890F09-E25F-B95F-B2E3-48ECB589D035}"/>
              </a:ext>
            </a:extLst>
          </p:cNvPr>
          <p:cNvSpPr txBox="1"/>
          <p:nvPr/>
        </p:nvSpPr>
        <p:spPr>
          <a:xfrm>
            <a:off x="8301697" y="1686337"/>
            <a:ext cx="3622796" cy="369332"/>
          </a:xfrm>
          <a:prstGeom prst="rect">
            <a:avLst/>
          </a:prstGeom>
          <a:noFill/>
        </p:spPr>
        <p:txBody>
          <a:bodyPr wrap="square">
            <a:spAutoFit/>
          </a:bodyPr>
          <a:lstStyle/>
          <a:p>
            <a:r>
              <a:rPr lang="en-US" altLang="zh-CN" sz="1800" b="0" i="0" spc="0" dirty="0">
                <a:solidFill>
                  <a:srgbClr val="000000"/>
                </a:solidFill>
                <a:effectLst/>
                <a:highlight>
                  <a:srgbClr val="FFFFFF"/>
                </a:highlight>
                <a:latin typeface="JetBrains Mono"/>
              </a:rPr>
              <a:t>DBSCAN(</a:t>
            </a:r>
            <a:r>
              <a:rPr lang="en-US" altLang="zh-CN" sz="1800" b="0" i="0" spc="0" dirty="0">
                <a:solidFill>
                  <a:srgbClr val="660099"/>
                </a:solidFill>
                <a:effectLst/>
                <a:highlight>
                  <a:srgbClr val="FFFFFF"/>
                </a:highlight>
                <a:latin typeface="JetBrains Mono"/>
              </a:rPr>
              <a:t>eps</a:t>
            </a:r>
            <a:r>
              <a:rPr lang="en-US" altLang="zh-CN" sz="1800" b="0" i="0" spc="0" dirty="0">
                <a:solidFill>
                  <a:srgbClr val="000000"/>
                </a:solidFill>
                <a:effectLst/>
                <a:highlight>
                  <a:srgbClr val="FFFFFF"/>
                </a:highlight>
                <a:latin typeface="JetBrains Mono"/>
              </a:rPr>
              <a:t>=</a:t>
            </a:r>
            <a:r>
              <a:rPr lang="en-US" altLang="zh-CN" sz="1800" b="0" i="0" spc="0" dirty="0">
                <a:solidFill>
                  <a:srgbClr val="0000FF"/>
                </a:solidFill>
                <a:effectLst/>
                <a:highlight>
                  <a:srgbClr val="FFFFFF"/>
                </a:highlight>
                <a:latin typeface="JetBrains Mono"/>
              </a:rPr>
              <a:t>0.15</a:t>
            </a:r>
            <a:r>
              <a:rPr lang="en-US" altLang="zh-CN" sz="1800" b="0" i="0" spc="0" dirty="0">
                <a:solidFill>
                  <a:srgbClr val="000000"/>
                </a:solidFill>
                <a:effectLst/>
                <a:highlight>
                  <a:srgbClr val="FFFFFF"/>
                </a:highlight>
                <a:latin typeface="JetBrains Mono"/>
              </a:rPr>
              <a:t>, </a:t>
            </a:r>
            <a:r>
              <a:rPr lang="en-US" altLang="zh-CN" sz="1800" b="0" i="0" spc="0" dirty="0" err="1">
                <a:solidFill>
                  <a:srgbClr val="660099"/>
                </a:solidFill>
                <a:effectLst/>
                <a:highlight>
                  <a:srgbClr val="FFFFFF"/>
                </a:highlight>
                <a:latin typeface="JetBrains Mono"/>
              </a:rPr>
              <a:t>min_samples</a:t>
            </a:r>
            <a:r>
              <a:rPr lang="en-US" altLang="zh-CN" sz="1800" b="0" i="0" spc="0" dirty="0">
                <a:solidFill>
                  <a:srgbClr val="000000"/>
                </a:solidFill>
                <a:effectLst/>
                <a:highlight>
                  <a:srgbClr val="FFFFFF"/>
                </a:highlight>
                <a:latin typeface="JetBrains Mono"/>
              </a:rPr>
              <a:t>=</a:t>
            </a:r>
            <a:r>
              <a:rPr lang="en-US" altLang="zh-CN" sz="1800" b="0" i="0" spc="0" dirty="0">
                <a:solidFill>
                  <a:srgbClr val="0000FF"/>
                </a:solidFill>
                <a:effectLst/>
                <a:highlight>
                  <a:srgbClr val="FFFFFF"/>
                </a:highlight>
                <a:latin typeface="JetBrains Mono"/>
              </a:rPr>
              <a:t>2</a:t>
            </a:r>
            <a:r>
              <a:rPr lang="en-US" altLang="zh-CN" sz="1800" b="0" i="0" spc="0" dirty="0">
                <a:solidFill>
                  <a:srgbClr val="000000"/>
                </a:solidFill>
                <a:effectLst/>
                <a:highlight>
                  <a:srgbClr val="FFFFFF"/>
                </a:highlight>
                <a:latin typeface="JetBrains Mono"/>
              </a:rPr>
              <a:t>)</a:t>
            </a:r>
            <a:endParaRPr lang="zh-CN" altLang="en-US" dirty="0"/>
          </a:p>
        </p:txBody>
      </p:sp>
      <p:pic>
        <p:nvPicPr>
          <p:cNvPr id="12" name="图片 11">
            <a:extLst>
              <a:ext uri="{FF2B5EF4-FFF2-40B4-BE49-F238E27FC236}">
                <a16:creationId xmlns:a16="http://schemas.microsoft.com/office/drawing/2014/main" id="{CBBF53D6-390C-D730-BD35-21E60A8D99B9}"/>
              </a:ext>
            </a:extLst>
          </p:cNvPr>
          <p:cNvPicPr>
            <a:picLocks noChangeAspect="1"/>
          </p:cNvPicPr>
          <p:nvPr/>
        </p:nvPicPr>
        <p:blipFill>
          <a:blip r:embed="rId5"/>
          <a:stretch>
            <a:fillRect/>
          </a:stretch>
        </p:blipFill>
        <p:spPr>
          <a:xfrm>
            <a:off x="8416484" y="3020163"/>
            <a:ext cx="3147160" cy="817673"/>
          </a:xfrm>
          <a:prstGeom prst="rect">
            <a:avLst/>
          </a:prstGeom>
        </p:spPr>
      </p:pic>
      <p:pic>
        <p:nvPicPr>
          <p:cNvPr id="14" name="图片 13">
            <a:extLst>
              <a:ext uri="{FF2B5EF4-FFF2-40B4-BE49-F238E27FC236}">
                <a16:creationId xmlns:a16="http://schemas.microsoft.com/office/drawing/2014/main" id="{739E3B50-1D85-642F-10C9-89F4A3459982}"/>
              </a:ext>
            </a:extLst>
          </p:cNvPr>
          <p:cNvPicPr>
            <a:picLocks noChangeAspect="1"/>
          </p:cNvPicPr>
          <p:nvPr/>
        </p:nvPicPr>
        <p:blipFill>
          <a:blip r:embed="rId6"/>
          <a:stretch>
            <a:fillRect/>
          </a:stretch>
        </p:blipFill>
        <p:spPr>
          <a:xfrm>
            <a:off x="8395114" y="4077211"/>
            <a:ext cx="3267003" cy="917635"/>
          </a:xfrm>
          <a:prstGeom prst="rect">
            <a:avLst/>
          </a:prstGeom>
        </p:spPr>
      </p:pic>
      <p:sp>
        <p:nvSpPr>
          <p:cNvPr id="2" name="标题 3">
            <a:extLst>
              <a:ext uri="{FF2B5EF4-FFF2-40B4-BE49-F238E27FC236}">
                <a16:creationId xmlns:a16="http://schemas.microsoft.com/office/drawing/2014/main" id="{BB739486-DDDC-9FAB-0534-32995CE20573}"/>
              </a:ext>
            </a:extLst>
          </p:cNvPr>
          <p:cNvSpPr txBox="1">
            <a:spLocks/>
          </p:cNvSpPr>
          <p:nvPr/>
        </p:nvSpPr>
        <p:spPr>
          <a:xfrm>
            <a:off x="239067" y="169053"/>
            <a:ext cx="6647507"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 Cluster</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 DBSCAN</a:t>
            </a:r>
            <a:endParaRPr lang="zh-CN" altLang="en-US"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CF226DD-AAAC-EABB-E8DB-273AE568FC07}"/>
              </a:ext>
            </a:extLst>
          </p:cNvPr>
          <p:cNvSpPr txBox="1"/>
          <p:nvPr/>
        </p:nvSpPr>
        <p:spPr>
          <a:xfrm>
            <a:off x="10488829" y="3566748"/>
            <a:ext cx="1573823" cy="369332"/>
          </a:xfrm>
          <a:prstGeom prst="rect">
            <a:avLst/>
          </a:prstGeom>
          <a:noFill/>
        </p:spPr>
        <p:txBody>
          <a:bodyPr wrap="square">
            <a:spAutoFit/>
          </a:bodyPr>
          <a:lstStyle/>
          <a:p>
            <a:r>
              <a:rPr lang="en-US" altLang="zh-CN" dirty="0">
                <a:solidFill>
                  <a:schemeClr val="bg1">
                    <a:lumMod val="65000"/>
                  </a:schemeClr>
                </a:solidFill>
              </a:rPr>
              <a:t>15687.298</a:t>
            </a:r>
            <a:endParaRPr lang="zh-CN" altLang="en-US" dirty="0"/>
          </a:p>
        </p:txBody>
      </p:sp>
      <p:sp>
        <p:nvSpPr>
          <p:cNvPr id="16" name="文本框 15">
            <a:extLst>
              <a:ext uri="{FF2B5EF4-FFF2-40B4-BE49-F238E27FC236}">
                <a16:creationId xmlns:a16="http://schemas.microsoft.com/office/drawing/2014/main" id="{DDBAD3CB-7FB9-8E27-B0C4-39B6069D7D7A}"/>
              </a:ext>
            </a:extLst>
          </p:cNvPr>
          <p:cNvSpPr txBox="1"/>
          <p:nvPr/>
        </p:nvSpPr>
        <p:spPr>
          <a:xfrm>
            <a:off x="10561685" y="4625515"/>
            <a:ext cx="1362808" cy="369332"/>
          </a:xfrm>
          <a:prstGeom prst="rect">
            <a:avLst/>
          </a:prstGeom>
          <a:noFill/>
        </p:spPr>
        <p:txBody>
          <a:bodyPr wrap="square">
            <a:spAutoFit/>
          </a:bodyPr>
          <a:lstStyle/>
          <a:p>
            <a:r>
              <a:rPr lang="en-US" altLang="zh-CN" dirty="0">
                <a:solidFill>
                  <a:schemeClr val="bg1">
                    <a:lumMod val="65000"/>
                  </a:schemeClr>
                </a:solidFill>
              </a:rPr>
              <a:t>33505.823</a:t>
            </a:r>
            <a:endParaRPr lang="zh-CN" altLang="en-US" dirty="0"/>
          </a:p>
        </p:txBody>
      </p:sp>
      <p:grpSp>
        <p:nvGrpSpPr>
          <p:cNvPr id="22" name="组合 21">
            <a:extLst>
              <a:ext uri="{FF2B5EF4-FFF2-40B4-BE49-F238E27FC236}">
                <a16:creationId xmlns:a16="http://schemas.microsoft.com/office/drawing/2014/main" id="{A0EA69EE-5D09-4208-BCF7-15D09009112F}"/>
              </a:ext>
            </a:extLst>
          </p:cNvPr>
          <p:cNvGrpSpPr/>
          <p:nvPr/>
        </p:nvGrpSpPr>
        <p:grpSpPr>
          <a:xfrm>
            <a:off x="0" y="6246771"/>
            <a:ext cx="12192000" cy="600076"/>
            <a:chOff x="0" y="6134100"/>
            <a:chExt cx="11039475" cy="723901"/>
          </a:xfrm>
          <a:solidFill>
            <a:schemeClr val="bg1">
              <a:lumMod val="50000"/>
            </a:schemeClr>
          </a:solidFill>
        </p:grpSpPr>
        <p:sp>
          <p:nvSpPr>
            <p:cNvPr id="23" name="矩形 22">
              <a:extLst>
                <a:ext uri="{FF2B5EF4-FFF2-40B4-BE49-F238E27FC236}">
                  <a16:creationId xmlns:a16="http://schemas.microsoft.com/office/drawing/2014/main" id="{F4510E23-A1B7-4FE2-9943-C8C1CA8FB2FA}"/>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24" name="矩形 23">
              <a:extLst>
                <a:ext uri="{FF2B5EF4-FFF2-40B4-BE49-F238E27FC236}">
                  <a16:creationId xmlns:a16="http://schemas.microsoft.com/office/drawing/2014/main" id="{D5DADF87-E8F8-4989-9C4D-EE33F342D546}"/>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25" name="矩形 24">
              <a:extLst>
                <a:ext uri="{FF2B5EF4-FFF2-40B4-BE49-F238E27FC236}">
                  <a16:creationId xmlns:a16="http://schemas.microsoft.com/office/drawing/2014/main" id="{79F55339-89B1-429A-A5BD-3BE19CE6CCB7}"/>
                </a:ext>
              </a:extLst>
            </p:cNvPr>
            <p:cNvSpPr/>
            <p:nvPr/>
          </p:nvSpPr>
          <p:spPr>
            <a:xfrm>
              <a:off x="5749083" y="6134101"/>
              <a:ext cx="265866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26" name="矩形 25">
              <a:extLst>
                <a:ext uri="{FF2B5EF4-FFF2-40B4-BE49-F238E27FC236}">
                  <a16:creationId xmlns:a16="http://schemas.microsoft.com/office/drawing/2014/main" id="{80F9B897-706A-4E32-8A1E-35A0A6523CCF}"/>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5454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C675E7-72AA-466E-BDCA-6417A8E4A8DC}"/>
              </a:ext>
            </a:extLst>
          </p:cNvPr>
          <p:cNvSpPr/>
          <p:nvPr/>
        </p:nvSpPr>
        <p:spPr>
          <a:xfrm>
            <a:off x="3285050"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时间</a:t>
            </a:r>
          </a:p>
        </p:txBody>
      </p:sp>
      <p:sp>
        <p:nvSpPr>
          <p:cNvPr id="8" name="矩形 7">
            <a:extLst>
              <a:ext uri="{FF2B5EF4-FFF2-40B4-BE49-F238E27FC236}">
                <a16:creationId xmlns:a16="http://schemas.microsoft.com/office/drawing/2014/main" id="{21E698A8-F5B2-4BB3-B15C-01AD07E8CCC4}"/>
              </a:ext>
            </a:extLst>
          </p:cNvPr>
          <p:cNvSpPr/>
          <p:nvPr/>
        </p:nvSpPr>
        <p:spPr>
          <a:xfrm>
            <a:off x="5083804"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空间</a:t>
            </a:r>
          </a:p>
        </p:txBody>
      </p:sp>
      <p:sp>
        <p:nvSpPr>
          <p:cNvPr id="23" name="矩形 22">
            <a:extLst>
              <a:ext uri="{FF2B5EF4-FFF2-40B4-BE49-F238E27FC236}">
                <a16:creationId xmlns:a16="http://schemas.microsoft.com/office/drawing/2014/main" id="{2E6B3E67-FDCB-466B-844A-35BC79B4347D}"/>
              </a:ext>
            </a:extLst>
          </p:cNvPr>
          <p:cNvSpPr/>
          <p:nvPr/>
        </p:nvSpPr>
        <p:spPr>
          <a:xfrm>
            <a:off x="3602242" y="5662962"/>
            <a:ext cx="1956620"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传播性建模</a:t>
            </a:r>
          </a:p>
        </p:txBody>
      </p:sp>
      <p:sp>
        <p:nvSpPr>
          <p:cNvPr id="24" name="矩形 23">
            <a:extLst>
              <a:ext uri="{FF2B5EF4-FFF2-40B4-BE49-F238E27FC236}">
                <a16:creationId xmlns:a16="http://schemas.microsoft.com/office/drawing/2014/main" id="{884F16C3-68EB-453F-BF9E-F29A28414E9D}"/>
              </a:ext>
            </a:extLst>
          </p:cNvPr>
          <p:cNvSpPr/>
          <p:nvPr/>
        </p:nvSpPr>
        <p:spPr>
          <a:xfrm>
            <a:off x="5970815" y="5662962"/>
            <a:ext cx="2102967"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神经网络方案</a:t>
            </a:r>
          </a:p>
        </p:txBody>
      </p:sp>
      <p:sp>
        <p:nvSpPr>
          <p:cNvPr id="40" name="矩形: 圆角 39">
            <a:extLst>
              <a:ext uri="{FF2B5EF4-FFF2-40B4-BE49-F238E27FC236}">
                <a16:creationId xmlns:a16="http://schemas.microsoft.com/office/drawing/2014/main" id="{D175DC80-147F-4388-BA90-C799FF0A1274}"/>
              </a:ext>
            </a:extLst>
          </p:cNvPr>
          <p:cNvSpPr/>
          <p:nvPr/>
        </p:nvSpPr>
        <p:spPr>
          <a:xfrm>
            <a:off x="447910" y="5662962"/>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学界进展调研</a:t>
            </a:r>
          </a:p>
        </p:txBody>
      </p:sp>
      <p:sp>
        <p:nvSpPr>
          <p:cNvPr id="46" name="矩形: 圆角 45">
            <a:extLst>
              <a:ext uri="{FF2B5EF4-FFF2-40B4-BE49-F238E27FC236}">
                <a16:creationId xmlns:a16="http://schemas.microsoft.com/office/drawing/2014/main" id="{6CFA07A6-4C00-46CE-B89D-9A82A2640971}"/>
              </a:ext>
            </a:extLst>
          </p:cNvPr>
          <p:cNvSpPr/>
          <p:nvPr/>
        </p:nvSpPr>
        <p:spPr>
          <a:xfrm>
            <a:off x="447910" y="4645705"/>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数据规律探索</a:t>
            </a:r>
          </a:p>
        </p:txBody>
      </p:sp>
      <p:sp>
        <p:nvSpPr>
          <p:cNvPr id="48" name="矩形: 圆角 47">
            <a:extLst>
              <a:ext uri="{FF2B5EF4-FFF2-40B4-BE49-F238E27FC236}">
                <a16:creationId xmlns:a16="http://schemas.microsoft.com/office/drawing/2014/main" id="{3FF232A4-8498-49B6-8348-A37B92978958}"/>
              </a:ext>
            </a:extLst>
          </p:cNvPr>
          <p:cNvSpPr/>
          <p:nvPr/>
        </p:nvSpPr>
        <p:spPr>
          <a:xfrm>
            <a:off x="447910" y="2278386"/>
            <a:ext cx="1645666"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任务流程</a:t>
            </a:r>
          </a:p>
        </p:txBody>
      </p:sp>
      <p:sp>
        <p:nvSpPr>
          <p:cNvPr id="49" name="矩形 48">
            <a:extLst>
              <a:ext uri="{FF2B5EF4-FFF2-40B4-BE49-F238E27FC236}">
                <a16:creationId xmlns:a16="http://schemas.microsoft.com/office/drawing/2014/main" id="{DC738ACA-6ED0-4AE4-8CC2-F0C9EA5B00F6}"/>
              </a:ext>
            </a:extLst>
          </p:cNvPr>
          <p:cNvSpPr/>
          <p:nvPr/>
        </p:nvSpPr>
        <p:spPr>
          <a:xfrm>
            <a:off x="9058080" y="5662962"/>
            <a:ext cx="2532556"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我们的研究问题</a:t>
            </a:r>
          </a:p>
        </p:txBody>
      </p:sp>
      <p:sp>
        <p:nvSpPr>
          <p:cNvPr id="50" name="箭头: 右 49">
            <a:extLst>
              <a:ext uri="{FF2B5EF4-FFF2-40B4-BE49-F238E27FC236}">
                <a16:creationId xmlns:a16="http://schemas.microsoft.com/office/drawing/2014/main" id="{AA2290E9-7ECE-4431-B739-04097CE3762D}"/>
              </a:ext>
            </a:extLst>
          </p:cNvPr>
          <p:cNvSpPr/>
          <p:nvPr/>
        </p:nvSpPr>
        <p:spPr>
          <a:xfrm>
            <a:off x="8300501" y="5833983"/>
            <a:ext cx="485359" cy="287222"/>
          </a:xfrm>
          <a:prstGeom prst="right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solidFill>
            </a:endParaRPr>
          </a:p>
        </p:txBody>
      </p:sp>
      <p:grpSp>
        <p:nvGrpSpPr>
          <p:cNvPr id="53" name="组合 52">
            <a:extLst>
              <a:ext uri="{FF2B5EF4-FFF2-40B4-BE49-F238E27FC236}">
                <a16:creationId xmlns:a16="http://schemas.microsoft.com/office/drawing/2014/main" id="{19953B7A-AFF2-4856-9682-C4EA78A61BCE}"/>
              </a:ext>
            </a:extLst>
          </p:cNvPr>
          <p:cNvGrpSpPr/>
          <p:nvPr/>
        </p:nvGrpSpPr>
        <p:grpSpPr>
          <a:xfrm>
            <a:off x="2156573" y="1266581"/>
            <a:ext cx="2766261" cy="1775235"/>
            <a:chOff x="2775717" y="1336920"/>
            <a:chExt cx="2766261" cy="1775235"/>
          </a:xfrm>
        </p:grpSpPr>
        <p:sp>
          <p:nvSpPr>
            <p:cNvPr id="51" name="矩形: 圆角 50">
              <a:extLst>
                <a:ext uri="{FF2B5EF4-FFF2-40B4-BE49-F238E27FC236}">
                  <a16:creationId xmlns:a16="http://schemas.microsoft.com/office/drawing/2014/main" id="{FA2B5574-E262-47CA-A46C-FECD812CB801}"/>
                </a:ext>
              </a:extLst>
            </p:cNvPr>
            <p:cNvSpPr/>
            <p:nvPr/>
          </p:nvSpPr>
          <p:spPr>
            <a:xfrm>
              <a:off x="2921775" y="1502115"/>
              <a:ext cx="2620203" cy="1610040"/>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en-US" altLang="zh-CN" sz="2400" b="1" dirty="0">
                  <a:solidFill>
                    <a:schemeClr val="tx1"/>
                  </a:solidFill>
                </a:rPr>
                <a:t>Cluster </a:t>
              </a:r>
              <a:r>
                <a:rPr lang="zh-CN" altLang="en-US" sz="2400" b="1" dirty="0">
                  <a:solidFill>
                    <a:schemeClr val="tx1"/>
                  </a:solidFill>
                </a:rPr>
                <a:t>聚类</a:t>
              </a: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危险程度量化</a:t>
              </a:r>
            </a:p>
          </p:txBody>
        </p:sp>
        <p:sp>
          <p:nvSpPr>
            <p:cNvPr id="52" name="矩形: 圆角 51">
              <a:extLst>
                <a:ext uri="{FF2B5EF4-FFF2-40B4-BE49-F238E27FC236}">
                  <a16:creationId xmlns:a16="http://schemas.microsoft.com/office/drawing/2014/main" id="{56718AB0-0EA2-430B-AB6F-C3453D961C2F}"/>
                </a:ext>
              </a:extLst>
            </p:cNvPr>
            <p:cNvSpPr/>
            <p:nvPr/>
          </p:nvSpPr>
          <p:spPr>
            <a:xfrm>
              <a:off x="2775717" y="1336920"/>
              <a:ext cx="1956619"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数据预处理</a:t>
              </a:r>
            </a:p>
          </p:txBody>
        </p:sp>
      </p:grpSp>
      <p:grpSp>
        <p:nvGrpSpPr>
          <p:cNvPr id="69" name="组合 68">
            <a:extLst>
              <a:ext uri="{FF2B5EF4-FFF2-40B4-BE49-F238E27FC236}">
                <a16:creationId xmlns:a16="http://schemas.microsoft.com/office/drawing/2014/main" id="{248B9CB9-15CD-4DE3-A88B-C22D62BA8998}"/>
              </a:ext>
            </a:extLst>
          </p:cNvPr>
          <p:cNvGrpSpPr/>
          <p:nvPr/>
        </p:nvGrpSpPr>
        <p:grpSpPr>
          <a:xfrm>
            <a:off x="9255026" y="1266581"/>
            <a:ext cx="2484313" cy="1775235"/>
            <a:chOff x="9255026" y="1266581"/>
            <a:chExt cx="2484313" cy="1775235"/>
          </a:xfrm>
        </p:grpSpPr>
        <p:sp>
          <p:nvSpPr>
            <p:cNvPr id="54" name="矩形: 圆角 53">
              <a:extLst>
                <a:ext uri="{FF2B5EF4-FFF2-40B4-BE49-F238E27FC236}">
                  <a16:creationId xmlns:a16="http://schemas.microsoft.com/office/drawing/2014/main" id="{40F7FC3A-4582-4670-A21B-ED5797AA995F}"/>
                </a:ext>
              </a:extLst>
            </p:cNvPr>
            <p:cNvSpPr/>
            <p:nvPr/>
          </p:nvSpPr>
          <p:spPr>
            <a:xfrm>
              <a:off x="9401084" y="1482434"/>
              <a:ext cx="2338255" cy="1559382"/>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粒度的映射</a:t>
              </a:r>
              <a:endParaRPr lang="en-US" altLang="zh-CN" sz="2400" b="1" dirty="0">
                <a:solidFill>
                  <a:schemeClr val="tx2"/>
                </a:solidFill>
              </a:endParaRPr>
            </a:p>
            <a:p>
              <a:pPr marL="342900" indent="-342900">
                <a:buFont typeface="Arial" panose="020B0604020202020204" pitchFamily="34" charset="0"/>
                <a:buChar char="•"/>
              </a:pPr>
              <a:r>
                <a:rPr lang="zh-CN" altLang="en-US" sz="2400" b="1" dirty="0">
                  <a:solidFill>
                    <a:schemeClr val="tx2"/>
                  </a:solidFill>
                </a:rPr>
                <a:t>实验结果</a:t>
              </a:r>
            </a:p>
          </p:txBody>
        </p:sp>
        <p:sp>
          <p:nvSpPr>
            <p:cNvPr id="55" name="矩形: 圆角 54">
              <a:extLst>
                <a:ext uri="{FF2B5EF4-FFF2-40B4-BE49-F238E27FC236}">
                  <a16:creationId xmlns:a16="http://schemas.microsoft.com/office/drawing/2014/main" id="{7CC60612-3AE3-4922-90C5-5CF087E6EDB8}"/>
                </a:ext>
              </a:extLst>
            </p:cNvPr>
            <p:cNvSpPr/>
            <p:nvPr/>
          </p:nvSpPr>
          <p:spPr>
            <a:xfrm>
              <a:off x="9255026" y="1266581"/>
              <a:ext cx="2102678"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输出粒度对齐</a:t>
              </a:r>
              <a:endParaRPr lang="zh-CN" altLang="en-US" sz="2400" b="1" dirty="0">
                <a:solidFill>
                  <a:schemeClr val="tx1"/>
                </a:solidFill>
              </a:endParaRPr>
            </a:p>
          </p:txBody>
        </p:sp>
      </p:grpSp>
      <p:sp>
        <p:nvSpPr>
          <p:cNvPr id="57" name="箭头: 上 56">
            <a:extLst>
              <a:ext uri="{FF2B5EF4-FFF2-40B4-BE49-F238E27FC236}">
                <a16:creationId xmlns:a16="http://schemas.microsoft.com/office/drawing/2014/main" id="{1BB2D910-0B56-4172-A6C8-51AE062185EA}"/>
              </a:ext>
            </a:extLst>
          </p:cNvPr>
          <p:cNvSpPr/>
          <p:nvPr/>
        </p:nvSpPr>
        <p:spPr>
          <a:xfrm rot="20673327">
            <a:off x="4572134" y="5199839"/>
            <a:ext cx="245698" cy="48085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58" name="箭头: 上 57">
            <a:extLst>
              <a:ext uri="{FF2B5EF4-FFF2-40B4-BE49-F238E27FC236}">
                <a16:creationId xmlns:a16="http://schemas.microsoft.com/office/drawing/2014/main" id="{03C1F5C2-B365-441F-828F-F12D66604859}"/>
              </a:ext>
            </a:extLst>
          </p:cNvPr>
          <p:cNvSpPr/>
          <p:nvPr/>
        </p:nvSpPr>
        <p:spPr>
          <a:xfrm rot="1616203">
            <a:off x="4808703" y="5182357"/>
            <a:ext cx="245698" cy="515815"/>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Flow diagram</a:t>
            </a:r>
            <a:endParaRPr lang="zh-CN" altLang="en-US" b="1"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18BBB3AC-63BC-4ACA-8724-C15E29F9B00A}"/>
              </a:ext>
            </a:extLst>
          </p:cNvPr>
          <p:cNvGrpSpPr/>
          <p:nvPr/>
        </p:nvGrpSpPr>
        <p:grpSpPr>
          <a:xfrm>
            <a:off x="5109879" y="1266581"/>
            <a:ext cx="4049362" cy="2827018"/>
            <a:chOff x="5064159" y="1266581"/>
            <a:chExt cx="4049362" cy="2827018"/>
          </a:xfrm>
        </p:grpSpPr>
        <p:sp>
          <p:nvSpPr>
            <p:cNvPr id="60" name="矩形: 圆角 59">
              <a:extLst>
                <a:ext uri="{FF2B5EF4-FFF2-40B4-BE49-F238E27FC236}">
                  <a16:creationId xmlns:a16="http://schemas.microsoft.com/office/drawing/2014/main" id="{81A6DE0B-3F23-40DD-8EA4-559470193AED}"/>
                </a:ext>
              </a:extLst>
            </p:cNvPr>
            <p:cNvSpPr/>
            <p:nvPr/>
          </p:nvSpPr>
          <p:spPr>
            <a:xfrm>
              <a:off x="5136311" y="1411771"/>
              <a:ext cx="3977210" cy="2681828"/>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b="1" dirty="0">
                <a:solidFill>
                  <a:schemeClr val="tx1"/>
                </a:solidFill>
              </a:endParaRPr>
            </a:p>
            <a:p>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线性</a:t>
              </a:r>
              <a:r>
                <a:rPr lang="en-US" altLang="zh-CN" sz="2400" b="1" dirty="0">
                  <a:solidFill>
                    <a:schemeClr val="tx2"/>
                  </a:solidFill>
                </a:rPr>
                <a:t>Baseline</a:t>
              </a:r>
            </a:p>
            <a:p>
              <a:pPr marL="342900" indent="-342900">
                <a:buFont typeface="Arial" panose="020B0604020202020204" pitchFamily="34" charset="0"/>
                <a:buChar char="•"/>
              </a:pPr>
              <a:r>
                <a:rPr lang="en-US" altLang="zh-CN" sz="2400" b="1" dirty="0">
                  <a:solidFill>
                    <a:schemeClr val="tx1"/>
                  </a:solidFill>
                </a:rPr>
                <a:t>LSTM</a:t>
              </a:r>
            </a:p>
            <a:p>
              <a:pPr marL="342900" indent="-342900">
                <a:buFont typeface="Arial" panose="020B0604020202020204" pitchFamily="34" charset="0"/>
                <a:buChar char="•"/>
              </a:pPr>
              <a:r>
                <a:rPr lang="en-US" altLang="zh-CN" sz="2400" b="1" dirty="0">
                  <a:solidFill>
                    <a:schemeClr val="tx2"/>
                  </a:solidFill>
                </a:rPr>
                <a:t>LSTM+</a:t>
              </a:r>
              <a:r>
                <a:rPr lang="zh-CN" altLang="en-US" sz="2400" b="1" dirty="0">
                  <a:solidFill>
                    <a:schemeClr val="tx2"/>
                  </a:solidFill>
                </a:rPr>
                <a:t>时间衰减</a:t>
              </a:r>
            </a:p>
            <a:p>
              <a:pPr marL="342900" indent="-342900">
                <a:buFont typeface="Arial" panose="020B0604020202020204" pitchFamily="34" charset="0"/>
                <a:buChar char="•"/>
              </a:pPr>
              <a:r>
                <a:rPr lang="en-US" altLang="zh-CN" sz="2400" b="1" dirty="0">
                  <a:solidFill>
                    <a:schemeClr val="tx1"/>
                  </a:solidFill>
                </a:rPr>
                <a:t>CNN LSTM</a:t>
              </a:r>
            </a:p>
            <a:p>
              <a:pPr marL="342900" indent="-342900">
                <a:buFont typeface="Arial" panose="020B0604020202020204" pitchFamily="34" charset="0"/>
                <a:buChar char="•"/>
              </a:pPr>
              <a:r>
                <a:rPr lang="en-US" altLang="zh-CN" sz="2400" b="1" dirty="0">
                  <a:solidFill>
                    <a:schemeClr val="tx2"/>
                  </a:solidFill>
                </a:rPr>
                <a:t>CNN LSTM+</a:t>
              </a:r>
              <a:r>
                <a:rPr lang="zh-CN" altLang="en-US" sz="2400" b="1" dirty="0">
                  <a:solidFill>
                    <a:schemeClr val="tx2"/>
                  </a:solidFill>
                </a:rPr>
                <a:t>时间衰减</a:t>
              </a:r>
              <a:endParaRPr lang="en-US" altLang="zh-CN" sz="2400" b="1" dirty="0">
                <a:solidFill>
                  <a:schemeClr val="tx2"/>
                </a:solidFill>
              </a:endParaRPr>
            </a:p>
            <a:p>
              <a:pPr marL="342900" indent="-342900">
                <a:buFont typeface="Arial" panose="020B0604020202020204" pitchFamily="34" charset="0"/>
                <a:buChar char="•"/>
              </a:pPr>
              <a:endParaRPr lang="en-US" altLang="zh-CN" sz="2400" b="1" dirty="0">
                <a:solidFill>
                  <a:schemeClr val="tx1"/>
                </a:solidFill>
              </a:endParaRPr>
            </a:p>
          </p:txBody>
        </p:sp>
        <p:sp>
          <p:nvSpPr>
            <p:cNvPr id="73" name="矩形: 圆角 72">
              <a:extLst>
                <a:ext uri="{FF2B5EF4-FFF2-40B4-BE49-F238E27FC236}">
                  <a16:creationId xmlns:a16="http://schemas.microsoft.com/office/drawing/2014/main" id="{08518975-E41A-4EA5-B8B1-10971D7BBA06}"/>
                </a:ext>
              </a:extLst>
            </p:cNvPr>
            <p:cNvSpPr/>
            <p:nvPr/>
          </p:nvSpPr>
          <p:spPr>
            <a:xfrm>
              <a:off x="5064159" y="1266581"/>
              <a:ext cx="2453313"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数据输入模型</a:t>
              </a:r>
            </a:p>
          </p:txBody>
        </p:sp>
      </p:grpSp>
      <p:sp>
        <p:nvSpPr>
          <p:cNvPr id="66" name="箭头: 上 65">
            <a:extLst>
              <a:ext uri="{FF2B5EF4-FFF2-40B4-BE49-F238E27FC236}">
                <a16:creationId xmlns:a16="http://schemas.microsoft.com/office/drawing/2014/main" id="{4BCDC7BA-D49A-4A33-B219-A2A32522A11D}"/>
              </a:ext>
            </a:extLst>
          </p:cNvPr>
          <p:cNvSpPr/>
          <p:nvPr/>
        </p:nvSpPr>
        <p:spPr>
          <a:xfrm rot="2033439">
            <a:off x="4564335" y="2779189"/>
            <a:ext cx="221211" cy="201153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5" name="箭头: 上 74">
            <a:extLst>
              <a:ext uri="{FF2B5EF4-FFF2-40B4-BE49-F238E27FC236}">
                <a16:creationId xmlns:a16="http://schemas.microsoft.com/office/drawing/2014/main" id="{C560DA52-E1DC-4B4C-9DF1-4F48BADA0DCB}"/>
              </a:ext>
            </a:extLst>
          </p:cNvPr>
          <p:cNvSpPr/>
          <p:nvPr/>
        </p:nvSpPr>
        <p:spPr>
          <a:xfrm rot="1312725">
            <a:off x="5622645" y="3826944"/>
            <a:ext cx="245698" cy="804596"/>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25" name="椭圆 24">
            <a:extLst>
              <a:ext uri="{FF2B5EF4-FFF2-40B4-BE49-F238E27FC236}">
                <a16:creationId xmlns:a16="http://schemas.microsoft.com/office/drawing/2014/main" id="{19177FEB-B792-470D-80B8-B08CB0886CCE}"/>
              </a:ext>
            </a:extLst>
          </p:cNvPr>
          <p:cNvSpPr/>
          <p:nvPr/>
        </p:nvSpPr>
        <p:spPr>
          <a:xfrm>
            <a:off x="2302631" y="2314364"/>
            <a:ext cx="2643379" cy="639219"/>
          </a:xfrm>
          <a:prstGeom prst="ellipse">
            <a:avLst/>
          </a:prstGeom>
          <a:noFill/>
          <a:ln w="57150">
            <a:solidFill>
              <a:srgbClr val="A40006">
                <a:alpha val="36078"/>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42311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表格 15">
            <a:extLst>
              <a:ext uri="{FF2B5EF4-FFF2-40B4-BE49-F238E27FC236}">
                <a16:creationId xmlns:a16="http://schemas.microsoft.com/office/drawing/2014/main" id="{43B88B9E-7DE8-4699-96FD-AE061FB8D446}"/>
              </a:ext>
            </a:extLst>
          </p:cNvPr>
          <p:cNvGraphicFramePr>
            <a:graphicFrameLocks noGrp="1"/>
          </p:cNvGraphicFramePr>
          <p:nvPr>
            <p:extLst>
              <p:ext uri="{D42A27DB-BD31-4B8C-83A1-F6EECF244321}">
                <p14:modId xmlns:p14="http://schemas.microsoft.com/office/powerpoint/2010/main" val="708641249"/>
              </p:ext>
            </p:extLst>
          </p:nvPr>
        </p:nvGraphicFramePr>
        <p:xfrm>
          <a:off x="994089" y="1337714"/>
          <a:ext cx="5897907" cy="4599561"/>
        </p:xfrm>
        <a:graphic>
          <a:graphicData uri="http://schemas.openxmlformats.org/drawingml/2006/table">
            <a:tbl>
              <a:tblPr firstRow="1" bandRow="1">
                <a:tableStyleId>{5C22544A-7EE6-4342-B048-85BDC9FD1C3A}</a:tableStyleId>
              </a:tblPr>
              <a:tblGrid>
                <a:gridCol w="1097308">
                  <a:extLst>
                    <a:ext uri="{9D8B030D-6E8A-4147-A177-3AD203B41FA5}">
                      <a16:colId xmlns:a16="http://schemas.microsoft.com/office/drawing/2014/main" val="3714089008"/>
                    </a:ext>
                  </a:extLst>
                </a:gridCol>
                <a:gridCol w="4800599">
                  <a:extLst>
                    <a:ext uri="{9D8B030D-6E8A-4147-A177-3AD203B41FA5}">
                      <a16:colId xmlns:a16="http://schemas.microsoft.com/office/drawing/2014/main" val="25709091"/>
                    </a:ext>
                  </a:extLst>
                </a:gridCol>
              </a:tblGrid>
              <a:tr h="348428">
                <a:tc>
                  <a:txBody>
                    <a:bodyPr/>
                    <a:lstStyle/>
                    <a:p>
                      <a:pPr algn="ctr"/>
                      <a:r>
                        <a:rPr lang="en-US" altLang="zh-CN" sz="1600" dirty="0">
                          <a:latin typeface="Times New Roman" panose="02020603050405020304" pitchFamily="18" charset="0"/>
                          <a:cs typeface="Times New Roman" panose="02020603050405020304" pitchFamily="18" charset="0"/>
                        </a:rPr>
                        <a:t>FACTOR</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VARIABLE</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1852710"/>
                  </a:ext>
                </a:extLst>
              </a:tr>
              <a:tr h="348428">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Weapon Type</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8423251"/>
                  </a:ext>
                </a:extLst>
              </a:tr>
              <a:tr h="303501">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Number of Casualties</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17810678"/>
                  </a:ext>
                </a:extLst>
              </a:tr>
              <a:tr h="348428">
                <a:tc>
                  <a:txBody>
                    <a:bodyPr/>
                    <a:lstStyle/>
                    <a:p>
                      <a:pPr algn="ctr"/>
                      <a:r>
                        <a:rPr lang="en-US" altLang="zh-CN" sz="1600" dirty="0">
                          <a:latin typeface="Times New Roman" panose="02020603050405020304" pitchFamily="18" charset="0"/>
                          <a:cs typeface="Times New Roman" panose="02020603050405020304" pitchFamily="18" charset="0"/>
                        </a:rPr>
                        <a:t>3</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Presence of Hostage Kidnapping</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1271602"/>
                  </a:ext>
                </a:extLst>
              </a:tr>
              <a:tr h="348428">
                <a:tc>
                  <a:txBody>
                    <a:bodyPr/>
                    <a:lstStyle/>
                    <a:p>
                      <a:pPr algn="ctr"/>
                      <a:r>
                        <a:rPr lang="en-US" altLang="zh-CN" sz="1600" dirty="0">
                          <a:latin typeface="Times New Roman" panose="02020603050405020304" pitchFamily="18" charset="0"/>
                          <a:cs typeface="Times New Roman" panose="02020603050405020304" pitchFamily="18" charset="0"/>
                        </a:rPr>
                        <a:t>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Extent of Property Damage</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89595205"/>
                  </a:ext>
                </a:extLst>
              </a:tr>
              <a:tr h="406499">
                <a:tc>
                  <a:txBody>
                    <a:bodyPr/>
                    <a:lstStyle/>
                    <a:p>
                      <a:pPr algn="ctr"/>
                      <a:r>
                        <a:rPr lang="en-US" altLang="zh-CN" sz="1600" dirty="0">
                          <a:latin typeface="Times New Roman" panose="02020603050405020304" pitchFamily="18" charset="0"/>
                          <a:cs typeface="Times New Roman" panose="02020603050405020304" pitchFamily="18" charset="0"/>
                        </a:rPr>
                        <a:t>5</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Target Type</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4908114"/>
                  </a:ext>
                </a:extLst>
              </a:tr>
              <a:tr h="348428">
                <a:tc>
                  <a:txBody>
                    <a:bodyPr/>
                    <a:lstStyle/>
                    <a:p>
                      <a:pPr algn="ctr"/>
                      <a:r>
                        <a:rPr lang="en-US" altLang="zh-CN" sz="1600" dirty="0">
                          <a:latin typeface="Times New Roman" panose="02020603050405020304" pitchFamily="18" charset="0"/>
                          <a:cs typeface="Times New Roman" panose="02020603050405020304" pitchFamily="18" charset="0"/>
                        </a:rPr>
                        <a:t>6</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Area Type</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5386036"/>
                  </a:ext>
                </a:extLst>
              </a:tr>
              <a:tr h="348428">
                <a:tc>
                  <a:txBody>
                    <a:bodyPr/>
                    <a:lstStyle/>
                    <a:p>
                      <a:pPr algn="ctr"/>
                      <a:r>
                        <a:rPr lang="en-US" altLang="zh-CN" sz="1600" dirty="0">
                          <a:latin typeface="Times New Roman" panose="02020603050405020304" pitchFamily="18" charset="0"/>
                          <a:cs typeface="Times New Roman" panose="02020603050405020304" pitchFamily="18" charset="0"/>
                        </a:rPr>
                        <a:t>7</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Suicide Attack</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8360955"/>
                  </a:ext>
                </a:extLst>
              </a:tr>
              <a:tr h="436795">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Intent to Coerce, Intimidate, or Incite More Crowd Engagement</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18968152"/>
                  </a:ext>
                </a:extLst>
              </a:tr>
              <a:tr h="446315">
                <a:tc>
                  <a:txBody>
                    <a:bodyPr/>
                    <a:lstStyle/>
                    <a:p>
                      <a:pPr algn="ctr"/>
                      <a:r>
                        <a:rPr lang="en-US" altLang="zh-CN" sz="1600" dirty="0">
                          <a:latin typeface="Times New Roman" panose="02020603050405020304" pitchFamily="18" charset="0"/>
                          <a:cs typeface="Times New Roman" panose="02020603050405020304" pitchFamily="18" charset="0"/>
                        </a:rPr>
                        <a:t>9</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Political, Economic, Religious, or Social Objectives</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90464079"/>
                  </a:ext>
                </a:extLst>
              </a:tr>
              <a:tr h="406499">
                <a:tc>
                  <a:txBody>
                    <a:bodyPr/>
                    <a:lstStyle/>
                    <a:p>
                      <a:pPr algn="ctr"/>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Occurrence of Attack in Urban Area</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96645664"/>
                  </a:ext>
                </a:extLst>
              </a:tr>
              <a:tr h="0">
                <a:tc>
                  <a:txBody>
                    <a:bodyPr/>
                    <a:lstStyle/>
                    <a:p>
                      <a:pPr algn="ctr"/>
                      <a:r>
                        <a:rPr lang="en-US" altLang="zh-CN" sz="1600" dirty="0">
                          <a:latin typeface="Times New Roman" panose="02020603050405020304" pitchFamily="18" charset="0"/>
                          <a:cs typeface="Times New Roman" panose="02020603050405020304" pitchFamily="18" charset="0"/>
                        </a:rPr>
                        <a:t>11</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Violates International Humanitarian Law</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7191875"/>
                  </a:ext>
                </a:extLst>
              </a:tr>
            </a:tbl>
          </a:graphicData>
        </a:graphic>
      </p:graphicFrame>
      <p:sp>
        <p:nvSpPr>
          <p:cNvPr id="2" name="标题 3">
            <a:extLst>
              <a:ext uri="{FF2B5EF4-FFF2-40B4-BE49-F238E27FC236}">
                <a16:creationId xmlns:a16="http://schemas.microsoft.com/office/drawing/2014/main" id="{9B2968DA-F200-4381-9A49-E79A22CC48AF}"/>
              </a:ext>
            </a:extLst>
          </p:cNvPr>
          <p:cNvSpPr txBox="1">
            <a:spLocks/>
          </p:cNvSpPr>
          <p:nvPr/>
        </p:nvSpPr>
        <p:spPr>
          <a:xfrm>
            <a:off x="328644" y="161523"/>
            <a:ext cx="8776397" cy="855541"/>
          </a:xfrm>
          <a:prstGeom prst="rect">
            <a:avLst/>
          </a:prstGeom>
        </p:spPr>
        <p:txBody>
          <a:bodyPr/>
          <a:lstStyle>
            <a:defPPr>
              <a:defRPr lang="zh-CN"/>
            </a:defPPr>
            <a:lvl1pPr>
              <a:lnSpc>
                <a:spcPct val="90000"/>
              </a:lnSpc>
              <a:spcBef>
                <a:spcPct val="0"/>
              </a:spcBef>
              <a:buNone/>
              <a:defRPr sz="4400" b="1">
                <a:latin typeface="Times New Roman" panose="02020603050405020304" pitchFamily="18" charset="0"/>
                <a:ea typeface="+mj-ea"/>
                <a:cs typeface="Times New Roman" panose="02020603050405020304" pitchFamily="18" charset="0"/>
              </a:defRPr>
            </a:lvl1pPr>
          </a:lstStyle>
          <a:p>
            <a:r>
              <a:rPr lang="en-US" altLang="zh-CN" dirty="0"/>
              <a:t>Risk quantification</a:t>
            </a:r>
            <a:endParaRPr lang="zh-CN" altLang="en-US" dirty="0"/>
          </a:p>
        </p:txBody>
      </p:sp>
      <p:pic>
        <p:nvPicPr>
          <p:cNvPr id="3" name="图片 2">
            <a:extLst>
              <a:ext uri="{FF2B5EF4-FFF2-40B4-BE49-F238E27FC236}">
                <a16:creationId xmlns:a16="http://schemas.microsoft.com/office/drawing/2014/main" id="{2A3C1A7D-2509-45FB-8EC3-7F0E605DFE1B}"/>
              </a:ext>
            </a:extLst>
          </p:cNvPr>
          <p:cNvPicPr>
            <a:picLocks noChangeAspect="1"/>
          </p:cNvPicPr>
          <p:nvPr/>
        </p:nvPicPr>
        <p:blipFill>
          <a:blip r:embed="rId3"/>
          <a:stretch>
            <a:fillRect/>
          </a:stretch>
        </p:blipFill>
        <p:spPr>
          <a:xfrm>
            <a:off x="8072658" y="1524000"/>
            <a:ext cx="2334828" cy="1156802"/>
          </a:xfrm>
          <a:prstGeom prst="rect">
            <a:avLst/>
          </a:prstGeom>
        </p:spPr>
      </p:pic>
      <p:pic>
        <p:nvPicPr>
          <p:cNvPr id="6" name="图片 5">
            <a:extLst>
              <a:ext uri="{FF2B5EF4-FFF2-40B4-BE49-F238E27FC236}">
                <a16:creationId xmlns:a16="http://schemas.microsoft.com/office/drawing/2014/main" id="{9823A306-19F3-47C6-AE98-89E6B23A5341}"/>
              </a:ext>
            </a:extLst>
          </p:cNvPr>
          <p:cNvPicPr>
            <a:picLocks noChangeAspect="1"/>
          </p:cNvPicPr>
          <p:nvPr/>
        </p:nvPicPr>
        <p:blipFill>
          <a:blip r:embed="rId4"/>
          <a:stretch>
            <a:fillRect/>
          </a:stretch>
        </p:blipFill>
        <p:spPr>
          <a:xfrm>
            <a:off x="7916128" y="2687284"/>
            <a:ext cx="2732581" cy="648159"/>
          </a:xfrm>
          <a:prstGeom prst="rect">
            <a:avLst/>
          </a:prstGeom>
        </p:spPr>
      </p:pic>
      <p:pic>
        <p:nvPicPr>
          <p:cNvPr id="8" name="图片 7">
            <a:extLst>
              <a:ext uri="{FF2B5EF4-FFF2-40B4-BE49-F238E27FC236}">
                <a16:creationId xmlns:a16="http://schemas.microsoft.com/office/drawing/2014/main" id="{F8C35DB9-EDDF-4ED1-A445-1C1DB768702C}"/>
              </a:ext>
            </a:extLst>
          </p:cNvPr>
          <p:cNvPicPr>
            <a:picLocks noChangeAspect="1"/>
          </p:cNvPicPr>
          <p:nvPr/>
        </p:nvPicPr>
        <p:blipFill>
          <a:blip r:embed="rId5"/>
          <a:stretch>
            <a:fillRect/>
          </a:stretch>
        </p:blipFill>
        <p:spPr>
          <a:xfrm>
            <a:off x="8072658" y="3460662"/>
            <a:ext cx="1632001" cy="598639"/>
          </a:xfrm>
          <a:prstGeom prst="rect">
            <a:avLst/>
          </a:prstGeom>
        </p:spPr>
      </p:pic>
      <p:pic>
        <p:nvPicPr>
          <p:cNvPr id="9" name="图片 8">
            <a:extLst>
              <a:ext uri="{FF2B5EF4-FFF2-40B4-BE49-F238E27FC236}">
                <a16:creationId xmlns:a16="http://schemas.microsoft.com/office/drawing/2014/main" id="{1EF7043E-F5B3-4A35-AAA1-6DCC1A7CB79E}"/>
              </a:ext>
            </a:extLst>
          </p:cNvPr>
          <p:cNvPicPr>
            <a:picLocks noChangeAspect="1"/>
          </p:cNvPicPr>
          <p:nvPr/>
        </p:nvPicPr>
        <p:blipFill>
          <a:blip r:embed="rId6"/>
          <a:stretch>
            <a:fillRect/>
          </a:stretch>
        </p:blipFill>
        <p:spPr>
          <a:xfrm>
            <a:off x="7442109" y="4697662"/>
            <a:ext cx="4732301" cy="481084"/>
          </a:xfrm>
          <a:prstGeom prst="rect">
            <a:avLst/>
          </a:prstGeom>
        </p:spPr>
      </p:pic>
      <p:pic>
        <p:nvPicPr>
          <p:cNvPr id="1026" name="Picture 2">
            <a:extLst>
              <a:ext uri="{FF2B5EF4-FFF2-40B4-BE49-F238E27FC236}">
                <a16:creationId xmlns:a16="http://schemas.microsoft.com/office/drawing/2014/main" id="{CF7D1DEE-5EAB-1E4C-9E9D-9D5AD5F3D0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835"/>
          <a:stretch/>
        </p:blipFill>
        <p:spPr bwMode="auto">
          <a:xfrm>
            <a:off x="7217459" y="1587850"/>
            <a:ext cx="4610100" cy="2471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F2D6A8CF-D745-4FE3-8779-CBD1C6E21552}"/>
              </a:ext>
            </a:extLst>
          </p:cNvPr>
          <p:cNvGrpSpPr/>
          <p:nvPr/>
        </p:nvGrpSpPr>
        <p:grpSpPr>
          <a:xfrm>
            <a:off x="0" y="6246771"/>
            <a:ext cx="12192000" cy="600076"/>
            <a:chOff x="0" y="6134100"/>
            <a:chExt cx="11039475" cy="723901"/>
          </a:xfrm>
          <a:solidFill>
            <a:schemeClr val="bg1">
              <a:lumMod val="50000"/>
            </a:schemeClr>
          </a:solidFill>
        </p:grpSpPr>
        <p:sp>
          <p:nvSpPr>
            <p:cNvPr id="18" name="矩形 17">
              <a:extLst>
                <a:ext uri="{FF2B5EF4-FFF2-40B4-BE49-F238E27FC236}">
                  <a16:creationId xmlns:a16="http://schemas.microsoft.com/office/drawing/2014/main" id="{F48951BC-4A5E-4779-844A-D37076B0CC10}"/>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19" name="矩形 18">
              <a:extLst>
                <a:ext uri="{FF2B5EF4-FFF2-40B4-BE49-F238E27FC236}">
                  <a16:creationId xmlns:a16="http://schemas.microsoft.com/office/drawing/2014/main" id="{8B621974-170B-4756-A756-153302931DED}"/>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20" name="矩形 19">
              <a:extLst>
                <a:ext uri="{FF2B5EF4-FFF2-40B4-BE49-F238E27FC236}">
                  <a16:creationId xmlns:a16="http://schemas.microsoft.com/office/drawing/2014/main" id="{F0EDBA72-6F7F-452E-B9AC-3556BBA64A28}"/>
                </a:ext>
              </a:extLst>
            </p:cNvPr>
            <p:cNvSpPr/>
            <p:nvPr/>
          </p:nvSpPr>
          <p:spPr>
            <a:xfrm>
              <a:off x="5749083" y="6134101"/>
              <a:ext cx="265866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21" name="矩形 20">
              <a:extLst>
                <a:ext uri="{FF2B5EF4-FFF2-40B4-BE49-F238E27FC236}">
                  <a16:creationId xmlns:a16="http://schemas.microsoft.com/office/drawing/2014/main" id="{8F661A06-8A70-4353-9B5B-E9F326BA4160}"/>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4326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C675E7-72AA-466E-BDCA-6417A8E4A8DC}"/>
              </a:ext>
            </a:extLst>
          </p:cNvPr>
          <p:cNvSpPr/>
          <p:nvPr/>
        </p:nvSpPr>
        <p:spPr>
          <a:xfrm>
            <a:off x="3285050"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时间</a:t>
            </a:r>
          </a:p>
        </p:txBody>
      </p:sp>
      <p:sp>
        <p:nvSpPr>
          <p:cNvPr id="8" name="矩形 7">
            <a:extLst>
              <a:ext uri="{FF2B5EF4-FFF2-40B4-BE49-F238E27FC236}">
                <a16:creationId xmlns:a16="http://schemas.microsoft.com/office/drawing/2014/main" id="{21E698A8-F5B2-4BB3-B15C-01AD07E8CCC4}"/>
              </a:ext>
            </a:extLst>
          </p:cNvPr>
          <p:cNvSpPr/>
          <p:nvPr/>
        </p:nvSpPr>
        <p:spPr>
          <a:xfrm>
            <a:off x="5083804"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空间</a:t>
            </a:r>
          </a:p>
        </p:txBody>
      </p:sp>
      <p:sp>
        <p:nvSpPr>
          <p:cNvPr id="23" name="矩形 22">
            <a:extLst>
              <a:ext uri="{FF2B5EF4-FFF2-40B4-BE49-F238E27FC236}">
                <a16:creationId xmlns:a16="http://schemas.microsoft.com/office/drawing/2014/main" id="{2E6B3E67-FDCB-466B-844A-35BC79B4347D}"/>
              </a:ext>
            </a:extLst>
          </p:cNvPr>
          <p:cNvSpPr/>
          <p:nvPr/>
        </p:nvSpPr>
        <p:spPr>
          <a:xfrm>
            <a:off x="3602242" y="5662962"/>
            <a:ext cx="1956620"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传播性建模</a:t>
            </a:r>
          </a:p>
        </p:txBody>
      </p:sp>
      <p:sp>
        <p:nvSpPr>
          <p:cNvPr id="24" name="矩形 23">
            <a:extLst>
              <a:ext uri="{FF2B5EF4-FFF2-40B4-BE49-F238E27FC236}">
                <a16:creationId xmlns:a16="http://schemas.microsoft.com/office/drawing/2014/main" id="{884F16C3-68EB-453F-BF9E-F29A28414E9D}"/>
              </a:ext>
            </a:extLst>
          </p:cNvPr>
          <p:cNvSpPr/>
          <p:nvPr/>
        </p:nvSpPr>
        <p:spPr>
          <a:xfrm>
            <a:off x="5970815" y="5662962"/>
            <a:ext cx="2102967"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神经网络方案</a:t>
            </a:r>
          </a:p>
        </p:txBody>
      </p:sp>
      <p:sp>
        <p:nvSpPr>
          <p:cNvPr id="40" name="矩形: 圆角 39">
            <a:extLst>
              <a:ext uri="{FF2B5EF4-FFF2-40B4-BE49-F238E27FC236}">
                <a16:creationId xmlns:a16="http://schemas.microsoft.com/office/drawing/2014/main" id="{D175DC80-147F-4388-BA90-C799FF0A1274}"/>
              </a:ext>
            </a:extLst>
          </p:cNvPr>
          <p:cNvSpPr/>
          <p:nvPr/>
        </p:nvSpPr>
        <p:spPr>
          <a:xfrm>
            <a:off x="447910" y="5662962"/>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学界进展调研</a:t>
            </a:r>
          </a:p>
        </p:txBody>
      </p:sp>
      <p:sp>
        <p:nvSpPr>
          <p:cNvPr id="46" name="矩形: 圆角 45">
            <a:extLst>
              <a:ext uri="{FF2B5EF4-FFF2-40B4-BE49-F238E27FC236}">
                <a16:creationId xmlns:a16="http://schemas.microsoft.com/office/drawing/2014/main" id="{6CFA07A6-4C00-46CE-B89D-9A82A2640971}"/>
              </a:ext>
            </a:extLst>
          </p:cNvPr>
          <p:cNvSpPr/>
          <p:nvPr/>
        </p:nvSpPr>
        <p:spPr>
          <a:xfrm>
            <a:off x="447910" y="4645705"/>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数据规律探索</a:t>
            </a:r>
          </a:p>
        </p:txBody>
      </p:sp>
      <p:sp>
        <p:nvSpPr>
          <p:cNvPr id="48" name="矩形: 圆角 47">
            <a:extLst>
              <a:ext uri="{FF2B5EF4-FFF2-40B4-BE49-F238E27FC236}">
                <a16:creationId xmlns:a16="http://schemas.microsoft.com/office/drawing/2014/main" id="{3FF232A4-8498-49B6-8348-A37B92978958}"/>
              </a:ext>
            </a:extLst>
          </p:cNvPr>
          <p:cNvSpPr/>
          <p:nvPr/>
        </p:nvSpPr>
        <p:spPr>
          <a:xfrm>
            <a:off x="447910" y="2278386"/>
            <a:ext cx="1645666"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任务流程</a:t>
            </a:r>
          </a:p>
        </p:txBody>
      </p:sp>
      <p:sp>
        <p:nvSpPr>
          <p:cNvPr id="49" name="矩形 48">
            <a:extLst>
              <a:ext uri="{FF2B5EF4-FFF2-40B4-BE49-F238E27FC236}">
                <a16:creationId xmlns:a16="http://schemas.microsoft.com/office/drawing/2014/main" id="{DC738ACA-6ED0-4AE4-8CC2-F0C9EA5B00F6}"/>
              </a:ext>
            </a:extLst>
          </p:cNvPr>
          <p:cNvSpPr/>
          <p:nvPr/>
        </p:nvSpPr>
        <p:spPr>
          <a:xfrm>
            <a:off x="9058080" y="5662962"/>
            <a:ext cx="2532556"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我们的研究问题</a:t>
            </a:r>
          </a:p>
        </p:txBody>
      </p:sp>
      <p:sp>
        <p:nvSpPr>
          <p:cNvPr id="50" name="箭头: 右 49">
            <a:extLst>
              <a:ext uri="{FF2B5EF4-FFF2-40B4-BE49-F238E27FC236}">
                <a16:creationId xmlns:a16="http://schemas.microsoft.com/office/drawing/2014/main" id="{AA2290E9-7ECE-4431-B739-04097CE3762D}"/>
              </a:ext>
            </a:extLst>
          </p:cNvPr>
          <p:cNvSpPr/>
          <p:nvPr/>
        </p:nvSpPr>
        <p:spPr>
          <a:xfrm>
            <a:off x="8300501" y="5833983"/>
            <a:ext cx="485359" cy="287222"/>
          </a:xfrm>
          <a:prstGeom prst="right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solidFill>
            </a:endParaRPr>
          </a:p>
        </p:txBody>
      </p:sp>
      <p:grpSp>
        <p:nvGrpSpPr>
          <p:cNvPr id="53" name="组合 52">
            <a:extLst>
              <a:ext uri="{FF2B5EF4-FFF2-40B4-BE49-F238E27FC236}">
                <a16:creationId xmlns:a16="http://schemas.microsoft.com/office/drawing/2014/main" id="{19953B7A-AFF2-4856-9682-C4EA78A61BCE}"/>
              </a:ext>
            </a:extLst>
          </p:cNvPr>
          <p:cNvGrpSpPr/>
          <p:nvPr/>
        </p:nvGrpSpPr>
        <p:grpSpPr>
          <a:xfrm>
            <a:off x="2156573" y="1266581"/>
            <a:ext cx="2766261" cy="1775235"/>
            <a:chOff x="2775717" y="1336920"/>
            <a:chExt cx="2766261" cy="1775235"/>
          </a:xfrm>
        </p:grpSpPr>
        <p:sp>
          <p:nvSpPr>
            <p:cNvPr id="51" name="矩形: 圆角 50">
              <a:extLst>
                <a:ext uri="{FF2B5EF4-FFF2-40B4-BE49-F238E27FC236}">
                  <a16:creationId xmlns:a16="http://schemas.microsoft.com/office/drawing/2014/main" id="{FA2B5574-E262-47CA-A46C-FECD812CB801}"/>
                </a:ext>
              </a:extLst>
            </p:cNvPr>
            <p:cNvSpPr/>
            <p:nvPr/>
          </p:nvSpPr>
          <p:spPr>
            <a:xfrm>
              <a:off x="2921775" y="1502115"/>
              <a:ext cx="2620203" cy="1610040"/>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en-US" altLang="zh-CN" sz="2400" b="1" dirty="0">
                  <a:solidFill>
                    <a:schemeClr val="tx1"/>
                  </a:solidFill>
                </a:rPr>
                <a:t>Cluster </a:t>
              </a:r>
              <a:r>
                <a:rPr lang="zh-CN" altLang="en-US" sz="2400" b="1" dirty="0">
                  <a:solidFill>
                    <a:schemeClr val="tx1"/>
                  </a:solidFill>
                </a:rPr>
                <a:t>聚类</a:t>
              </a: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危险程度量化</a:t>
              </a:r>
            </a:p>
          </p:txBody>
        </p:sp>
        <p:sp>
          <p:nvSpPr>
            <p:cNvPr id="52" name="矩形: 圆角 51">
              <a:extLst>
                <a:ext uri="{FF2B5EF4-FFF2-40B4-BE49-F238E27FC236}">
                  <a16:creationId xmlns:a16="http://schemas.microsoft.com/office/drawing/2014/main" id="{56718AB0-0EA2-430B-AB6F-C3453D961C2F}"/>
                </a:ext>
              </a:extLst>
            </p:cNvPr>
            <p:cNvSpPr/>
            <p:nvPr/>
          </p:nvSpPr>
          <p:spPr>
            <a:xfrm>
              <a:off x="2775717" y="1336920"/>
              <a:ext cx="1956619"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数据预处理</a:t>
              </a:r>
            </a:p>
          </p:txBody>
        </p:sp>
      </p:grpSp>
      <p:grpSp>
        <p:nvGrpSpPr>
          <p:cNvPr id="69" name="组合 68">
            <a:extLst>
              <a:ext uri="{FF2B5EF4-FFF2-40B4-BE49-F238E27FC236}">
                <a16:creationId xmlns:a16="http://schemas.microsoft.com/office/drawing/2014/main" id="{248B9CB9-15CD-4DE3-A88B-C22D62BA8998}"/>
              </a:ext>
            </a:extLst>
          </p:cNvPr>
          <p:cNvGrpSpPr/>
          <p:nvPr/>
        </p:nvGrpSpPr>
        <p:grpSpPr>
          <a:xfrm>
            <a:off x="9255026" y="1266581"/>
            <a:ext cx="2484313" cy="1775235"/>
            <a:chOff x="9255026" y="1266581"/>
            <a:chExt cx="2484313" cy="1775235"/>
          </a:xfrm>
        </p:grpSpPr>
        <p:sp>
          <p:nvSpPr>
            <p:cNvPr id="54" name="矩形: 圆角 53">
              <a:extLst>
                <a:ext uri="{FF2B5EF4-FFF2-40B4-BE49-F238E27FC236}">
                  <a16:creationId xmlns:a16="http://schemas.microsoft.com/office/drawing/2014/main" id="{40F7FC3A-4582-4670-A21B-ED5797AA995F}"/>
                </a:ext>
              </a:extLst>
            </p:cNvPr>
            <p:cNvSpPr/>
            <p:nvPr/>
          </p:nvSpPr>
          <p:spPr>
            <a:xfrm>
              <a:off x="9401084" y="1482434"/>
              <a:ext cx="2338255" cy="1559382"/>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粒度的映射</a:t>
              </a:r>
              <a:endParaRPr lang="en-US" altLang="zh-CN" sz="2400" b="1" dirty="0">
                <a:solidFill>
                  <a:schemeClr val="tx2"/>
                </a:solidFill>
              </a:endParaRPr>
            </a:p>
            <a:p>
              <a:pPr marL="342900" indent="-342900">
                <a:buFont typeface="Arial" panose="020B0604020202020204" pitchFamily="34" charset="0"/>
                <a:buChar char="•"/>
              </a:pPr>
              <a:r>
                <a:rPr lang="zh-CN" altLang="en-US" sz="2400" b="1" dirty="0">
                  <a:solidFill>
                    <a:schemeClr val="tx2"/>
                  </a:solidFill>
                </a:rPr>
                <a:t>实验结果</a:t>
              </a:r>
            </a:p>
          </p:txBody>
        </p:sp>
        <p:sp>
          <p:nvSpPr>
            <p:cNvPr id="55" name="矩形: 圆角 54">
              <a:extLst>
                <a:ext uri="{FF2B5EF4-FFF2-40B4-BE49-F238E27FC236}">
                  <a16:creationId xmlns:a16="http://schemas.microsoft.com/office/drawing/2014/main" id="{7CC60612-3AE3-4922-90C5-5CF087E6EDB8}"/>
                </a:ext>
              </a:extLst>
            </p:cNvPr>
            <p:cNvSpPr/>
            <p:nvPr/>
          </p:nvSpPr>
          <p:spPr>
            <a:xfrm>
              <a:off x="9255026" y="1266581"/>
              <a:ext cx="2102678"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输出粒度对齐</a:t>
              </a:r>
              <a:endParaRPr lang="zh-CN" altLang="en-US" sz="2400" b="1" dirty="0">
                <a:solidFill>
                  <a:schemeClr val="tx1"/>
                </a:solidFill>
              </a:endParaRPr>
            </a:p>
          </p:txBody>
        </p:sp>
      </p:grpSp>
      <p:sp>
        <p:nvSpPr>
          <p:cNvPr id="57" name="箭头: 上 56">
            <a:extLst>
              <a:ext uri="{FF2B5EF4-FFF2-40B4-BE49-F238E27FC236}">
                <a16:creationId xmlns:a16="http://schemas.microsoft.com/office/drawing/2014/main" id="{1BB2D910-0B56-4172-A6C8-51AE062185EA}"/>
              </a:ext>
            </a:extLst>
          </p:cNvPr>
          <p:cNvSpPr/>
          <p:nvPr/>
        </p:nvSpPr>
        <p:spPr>
          <a:xfrm rot="20673327">
            <a:off x="4572134" y="5199839"/>
            <a:ext cx="245698" cy="48085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58" name="箭头: 上 57">
            <a:extLst>
              <a:ext uri="{FF2B5EF4-FFF2-40B4-BE49-F238E27FC236}">
                <a16:creationId xmlns:a16="http://schemas.microsoft.com/office/drawing/2014/main" id="{03C1F5C2-B365-441F-828F-F12D66604859}"/>
              </a:ext>
            </a:extLst>
          </p:cNvPr>
          <p:cNvSpPr/>
          <p:nvPr/>
        </p:nvSpPr>
        <p:spPr>
          <a:xfrm rot="1616203">
            <a:off x="4808703" y="5182357"/>
            <a:ext cx="245698" cy="515815"/>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Flow diagram</a:t>
            </a:r>
            <a:endParaRPr lang="zh-CN" altLang="en-US" b="1"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18BBB3AC-63BC-4ACA-8724-C15E29F9B00A}"/>
              </a:ext>
            </a:extLst>
          </p:cNvPr>
          <p:cNvGrpSpPr/>
          <p:nvPr/>
        </p:nvGrpSpPr>
        <p:grpSpPr>
          <a:xfrm>
            <a:off x="5109879" y="1266581"/>
            <a:ext cx="4049362" cy="2827018"/>
            <a:chOff x="5064159" y="1266581"/>
            <a:chExt cx="4049362" cy="2827018"/>
          </a:xfrm>
        </p:grpSpPr>
        <p:sp>
          <p:nvSpPr>
            <p:cNvPr id="60" name="矩形: 圆角 59">
              <a:extLst>
                <a:ext uri="{FF2B5EF4-FFF2-40B4-BE49-F238E27FC236}">
                  <a16:creationId xmlns:a16="http://schemas.microsoft.com/office/drawing/2014/main" id="{81A6DE0B-3F23-40DD-8EA4-559470193AED}"/>
                </a:ext>
              </a:extLst>
            </p:cNvPr>
            <p:cNvSpPr/>
            <p:nvPr/>
          </p:nvSpPr>
          <p:spPr>
            <a:xfrm>
              <a:off x="5136311" y="1411771"/>
              <a:ext cx="3977210" cy="2681828"/>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b="1" dirty="0">
                <a:solidFill>
                  <a:schemeClr val="tx1"/>
                </a:solidFill>
              </a:endParaRPr>
            </a:p>
            <a:p>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线性</a:t>
              </a:r>
              <a:r>
                <a:rPr lang="en-US" altLang="zh-CN" sz="2400" b="1" dirty="0">
                  <a:solidFill>
                    <a:schemeClr val="tx2"/>
                  </a:solidFill>
                </a:rPr>
                <a:t>Baseline</a:t>
              </a:r>
            </a:p>
            <a:p>
              <a:pPr marL="342900" indent="-342900">
                <a:buFont typeface="Arial" panose="020B0604020202020204" pitchFamily="34" charset="0"/>
                <a:buChar char="•"/>
              </a:pPr>
              <a:r>
                <a:rPr lang="en-US" altLang="zh-CN" sz="2400" b="1" dirty="0">
                  <a:solidFill>
                    <a:schemeClr val="tx1"/>
                  </a:solidFill>
                </a:rPr>
                <a:t>LSTM</a:t>
              </a:r>
            </a:p>
            <a:p>
              <a:pPr marL="342900" indent="-342900">
                <a:buFont typeface="Arial" panose="020B0604020202020204" pitchFamily="34" charset="0"/>
                <a:buChar char="•"/>
              </a:pPr>
              <a:r>
                <a:rPr lang="en-US" altLang="zh-CN" sz="2400" b="1" dirty="0">
                  <a:solidFill>
                    <a:schemeClr val="tx2"/>
                  </a:solidFill>
                </a:rPr>
                <a:t>LSTM+</a:t>
              </a:r>
              <a:r>
                <a:rPr lang="zh-CN" altLang="en-US" sz="2400" b="1" dirty="0">
                  <a:solidFill>
                    <a:schemeClr val="tx2"/>
                  </a:solidFill>
                </a:rPr>
                <a:t>时间衰减</a:t>
              </a:r>
            </a:p>
            <a:p>
              <a:pPr marL="342900" indent="-342900">
                <a:buFont typeface="Arial" panose="020B0604020202020204" pitchFamily="34" charset="0"/>
                <a:buChar char="•"/>
              </a:pPr>
              <a:r>
                <a:rPr lang="en-US" altLang="zh-CN" sz="2400" b="1" dirty="0">
                  <a:solidFill>
                    <a:schemeClr val="tx1"/>
                  </a:solidFill>
                </a:rPr>
                <a:t>CNN LSTM</a:t>
              </a:r>
            </a:p>
            <a:p>
              <a:pPr marL="342900" indent="-342900">
                <a:buFont typeface="Arial" panose="020B0604020202020204" pitchFamily="34" charset="0"/>
                <a:buChar char="•"/>
              </a:pPr>
              <a:r>
                <a:rPr lang="en-US" altLang="zh-CN" sz="2400" b="1" dirty="0">
                  <a:solidFill>
                    <a:schemeClr val="tx2"/>
                  </a:solidFill>
                </a:rPr>
                <a:t>CNN LSTM+</a:t>
              </a:r>
              <a:r>
                <a:rPr lang="zh-CN" altLang="en-US" sz="2400" b="1" dirty="0">
                  <a:solidFill>
                    <a:schemeClr val="tx2"/>
                  </a:solidFill>
                </a:rPr>
                <a:t>时间衰减</a:t>
              </a:r>
              <a:endParaRPr lang="en-US" altLang="zh-CN" sz="2400" b="1" dirty="0">
                <a:solidFill>
                  <a:schemeClr val="tx2"/>
                </a:solidFill>
              </a:endParaRPr>
            </a:p>
            <a:p>
              <a:pPr marL="342900" indent="-342900">
                <a:buFont typeface="Arial" panose="020B0604020202020204" pitchFamily="34" charset="0"/>
                <a:buChar char="•"/>
              </a:pPr>
              <a:endParaRPr lang="en-US" altLang="zh-CN" sz="2400" b="1" dirty="0">
                <a:solidFill>
                  <a:schemeClr val="tx1"/>
                </a:solidFill>
              </a:endParaRPr>
            </a:p>
          </p:txBody>
        </p:sp>
        <p:sp>
          <p:nvSpPr>
            <p:cNvPr id="73" name="矩形: 圆角 72">
              <a:extLst>
                <a:ext uri="{FF2B5EF4-FFF2-40B4-BE49-F238E27FC236}">
                  <a16:creationId xmlns:a16="http://schemas.microsoft.com/office/drawing/2014/main" id="{08518975-E41A-4EA5-B8B1-10971D7BBA06}"/>
                </a:ext>
              </a:extLst>
            </p:cNvPr>
            <p:cNvSpPr/>
            <p:nvPr/>
          </p:nvSpPr>
          <p:spPr>
            <a:xfrm>
              <a:off x="5064159" y="1266581"/>
              <a:ext cx="2453313"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数据输入模型</a:t>
              </a:r>
            </a:p>
          </p:txBody>
        </p:sp>
      </p:grpSp>
      <p:sp>
        <p:nvSpPr>
          <p:cNvPr id="66" name="箭头: 上 65">
            <a:extLst>
              <a:ext uri="{FF2B5EF4-FFF2-40B4-BE49-F238E27FC236}">
                <a16:creationId xmlns:a16="http://schemas.microsoft.com/office/drawing/2014/main" id="{4BCDC7BA-D49A-4A33-B219-A2A32522A11D}"/>
              </a:ext>
            </a:extLst>
          </p:cNvPr>
          <p:cNvSpPr/>
          <p:nvPr/>
        </p:nvSpPr>
        <p:spPr>
          <a:xfrm rot="2033439">
            <a:off x="4564335" y="2779189"/>
            <a:ext cx="221211" cy="201153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5" name="箭头: 上 74">
            <a:extLst>
              <a:ext uri="{FF2B5EF4-FFF2-40B4-BE49-F238E27FC236}">
                <a16:creationId xmlns:a16="http://schemas.microsoft.com/office/drawing/2014/main" id="{C560DA52-E1DC-4B4C-9DF1-4F48BADA0DCB}"/>
              </a:ext>
            </a:extLst>
          </p:cNvPr>
          <p:cNvSpPr/>
          <p:nvPr/>
        </p:nvSpPr>
        <p:spPr>
          <a:xfrm rot="1312725">
            <a:off x="5622645" y="3826944"/>
            <a:ext cx="245698" cy="804596"/>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25" name="椭圆 24">
            <a:extLst>
              <a:ext uri="{FF2B5EF4-FFF2-40B4-BE49-F238E27FC236}">
                <a16:creationId xmlns:a16="http://schemas.microsoft.com/office/drawing/2014/main" id="{19177FEB-B792-470D-80B8-B08CB0886CCE}"/>
              </a:ext>
            </a:extLst>
          </p:cNvPr>
          <p:cNvSpPr/>
          <p:nvPr/>
        </p:nvSpPr>
        <p:spPr>
          <a:xfrm>
            <a:off x="4580552" y="796470"/>
            <a:ext cx="4963498" cy="3589793"/>
          </a:xfrm>
          <a:prstGeom prst="ellipse">
            <a:avLst/>
          </a:prstGeom>
          <a:noFill/>
          <a:ln w="57150">
            <a:solidFill>
              <a:srgbClr val="A40006">
                <a:alpha val="36078"/>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871923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C675E7-72AA-466E-BDCA-6417A8E4A8DC}"/>
              </a:ext>
            </a:extLst>
          </p:cNvPr>
          <p:cNvSpPr/>
          <p:nvPr/>
        </p:nvSpPr>
        <p:spPr>
          <a:xfrm>
            <a:off x="3285050"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时间</a:t>
            </a:r>
          </a:p>
        </p:txBody>
      </p:sp>
      <p:sp>
        <p:nvSpPr>
          <p:cNvPr id="8" name="矩形 7">
            <a:extLst>
              <a:ext uri="{FF2B5EF4-FFF2-40B4-BE49-F238E27FC236}">
                <a16:creationId xmlns:a16="http://schemas.microsoft.com/office/drawing/2014/main" id="{21E698A8-F5B2-4BB3-B15C-01AD07E8CCC4}"/>
              </a:ext>
            </a:extLst>
          </p:cNvPr>
          <p:cNvSpPr/>
          <p:nvPr/>
        </p:nvSpPr>
        <p:spPr>
          <a:xfrm>
            <a:off x="5083804"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空间</a:t>
            </a:r>
          </a:p>
        </p:txBody>
      </p:sp>
      <p:sp>
        <p:nvSpPr>
          <p:cNvPr id="23" name="矩形 22">
            <a:extLst>
              <a:ext uri="{FF2B5EF4-FFF2-40B4-BE49-F238E27FC236}">
                <a16:creationId xmlns:a16="http://schemas.microsoft.com/office/drawing/2014/main" id="{2E6B3E67-FDCB-466B-844A-35BC79B4347D}"/>
              </a:ext>
            </a:extLst>
          </p:cNvPr>
          <p:cNvSpPr/>
          <p:nvPr/>
        </p:nvSpPr>
        <p:spPr>
          <a:xfrm>
            <a:off x="3602242" y="5662962"/>
            <a:ext cx="1956620"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传播性建模</a:t>
            </a:r>
          </a:p>
        </p:txBody>
      </p:sp>
      <p:sp>
        <p:nvSpPr>
          <p:cNvPr id="24" name="矩形 23">
            <a:extLst>
              <a:ext uri="{FF2B5EF4-FFF2-40B4-BE49-F238E27FC236}">
                <a16:creationId xmlns:a16="http://schemas.microsoft.com/office/drawing/2014/main" id="{884F16C3-68EB-453F-BF9E-F29A28414E9D}"/>
              </a:ext>
            </a:extLst>
          </p:cNvPr>
          <p:cNvSpPr/>
          <p:nvPr/>
        </p:nvSpPr>
        <p:spPr>
          <a:xfrm>
            <a:off x="5970815" y="5662962"/>
            <a:ext cx="2102967"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神经网络方案</a:t>
            </a:r>
          </a:p>
        </p:txBody>
      </p:sp>
      <p:sp>
        <p:nvSpPr>
          <p:cNvPr id="40" name="矩形: 圆角 39">
            <a:extLst>
              <a:ext uri="{FF2B5EF4-FFF2-40B4-BE49-F238E27FC236}">
                <a16:creationId xmlns:a16="http://schemas.microsoft.com/office/drawing/2014/main" id="{D175DC80-147F-4388-BA90-C799FF0A1274}"/>
              </a:ext>
            </a:extLst>
          </p:cNvPr>
          <p:cNvSpPr/>
          <p:nvPr/>
        </p:nvSpPr>
        <p:spPr>
          <a:xfrm>
            <a:off x="447910" y="5662962"/>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学界进展调研</a:t>
            </a:r>
          </a:p>
        </p:txBody>
      </p:sp>
      <p:sp>
        <p:nvSpPr>
          <p:cNvPr id="46" name="矩形: 圆角 45">
            <a:extLst>
              <a:ext uri="{FF2B5EF4-FFF2-40B4-BE49-F238E27FC236}">
                <a16:creationId xmlns:a16="http://schemas.microsoft.com/office/drawing/2014/main" id="{6CFA07A6-4C00-46CE-B89D-9A82A2640971}"/>
              </a:ext>
            </a:extLst>
          </p:cNvPr>
          <p:cNvSpPr/>
          <p:nvPr/>
        </p:nvSpPr>
        <p:spPr>
          <a:xfrm>
            <a:off x="447910" y="4645705"/>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数据规律探索</a:t>
            </a:r>
          </a:p>
        </p:txBody>
      </p:sp>
      <p:sp>
        <p:nvSpPr>
          <p:cNvPr id="48" name="矩形: 圆角 47">
            <a:extLst>
              <a:ext uri="{FF2B5EF4-FFF2-40B4-BE49-F238E27FC236}">
                <a16:creationId xmlns:a16="http://schemas.microsoft.com/office/drawing/2014/main" id="{3FF232A4-8498-49B6-8348-A37B92978958}"/>
              </a:ext>
            </a:extLst>
          </p:cNvPr>
          <p:cNvSpPr/>
          <p:nvPr/>
        </p:nvSpPr>
        <p:spPr>
          <a:xfrm>
            <a:off x="447910" y="2278386"/>
            <a:ext cx="1645666"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任务流程</a:t>
            </a:r>
          </a:p>
        </p:txBody>
      </p:sp>
      <p:sp>
        <p:nvSpPr>
          <p:cNvPr id="49" name="矩形 48">
            <a:extLst>
              <a:ext uri="{FF2B5EF4-FFF2-40B4-BE49-F238E27FC236}">
                <a16:creationId xmlns:a16="http://schemas.microsoft.com/office/drawing/2014/main" id="{DC738ACA-6ED0-4AE4-8CC2-F0C9EA5B00F6}"/>
              </a:ext>
            </a:extLst>
          </p:cNvPr>
          <p:cNvSpPr/>
          <p:nvPr/>
        </p:nvSpPr>
        <p:spPr>
          <a:xfrm>
            <a:off x="9058080" y="5662962"/>
            <a:ext cx="2532556"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我们的研究问题</a:t>
            </a:r>
          </a:p>
        </p:txBody>
      </p:sp>
      <p:sp>
        <p:nvSpPr>
          <p:cNvPr id="50" name="箭头: 右 49">
            <a:extLst>
              <a:ext uri="{FF2B5EF4-FFF2-40B4-BE49-F238E27FC236}">
                <a16:creationId xmlns:a16="http://schemas.microsoft.com/office/drawing/2014/main" id="{AA2290E9-7ECE-4431-B739-04097CE3762D}"/>
              </a:ext>
            </a:extLst>
          </p:cNvPr>
          <p:cNvSpPr/>
          <p:nvPr/>
        </p:nvSpPr>
        <p:spPr>
          <a:xfrm>
            <a:off x="8300501" y="5833983"/>
            <a:ext cx="485359" cy="287222"/>
          </a:xfrm>
          <a:prstGeom prst="right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solidFill>
            </a:endParaRPr>
          </a:p>
        </p:txBody>
      </p:sp>
      <p:grpSp>
        <p:nvGrpSpPr>
          <p:cNvPr id="53" name="组合 52">
            <a:extLst>
              <a:ext uri="{FF2B5EF4-FFF2-40B4-BE49-F238E27FC236}">
                <a16:creationId xmlns:a16="http://schemas.microsoft.com/office/drawing/2014/main" id="{19953B7A-AFF2-4856-9682-C4EA78A61BCE}"/>
              </a:ext>
            </a:extLst>
          </p:cNvPr>
          <p:cNvGrpSpPr/>
          <p:nvPr/>
        </p:nvGrpSpPr>
        <p:grpSpPr>
          <a:xfrm>
            <a:off x="2156573" y="1266581"/>
            <a:ext cx="2766261" cy="1775235"/>
            <a:chOff x="2775717" y="1336920"/>
            <a:chExt cx="2766261" cy="1775235"/>
          </a:xfrm>
        </p:grpSpPr>
        <p:sp>
          <p:nvSpPr>
            <p:cNvPr id="51" name="矩形: 圆角 50">
              <a:extLst>
                <a:ext uri="{FF2B5EF4-FFF2-40B4-BE49-F238E27FC236}">
                  <a16:creationId xmlns:a16="http://schemas.microsoft.com/office/drawing/2014/main" id="{FA2B5574-E262-47CA-A46C-FECD812CB801}"/>
                </a:ext>
              </a:extLst>
            </p:cNvPr>
            <p:cNvSpPr/>
            <p:nvPr/>
          </p:nvSpPr>
          <p:spPr>
            <a:xfrm>
              <a:off x="2921775" y="1502115"/>
              <a:ext cx="2620203" cy="1610040"/>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en-US" altLang="zh-CN" sz="2400" b="1" dirty="0">
                  <a:solidFill>
                    <a:schemeClr val="tx1"/>
                  </a:solidFill>
                </a:rPr>
                <a:t>Cluster </a:t>
              </a:r>
              <a:r>
                <a:rPr lang="zh-CN" altLang="en-US" sz="2400" b="1" dirty="0">
                  <a:solidFill>
                    <a:schemeClr val="tx1"/>
                  </a:solidFill>
                </a:rPr>
                <a:t>聚类</a:t>
              </a: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危险程度量化</a:t>
              </a:r>
            </a:p>
          </p:txBody>
        </p:sp>
        <p:sp>
          <p:nvSpPr>
            <p:cNvPr id="52" name="矩形: 圆角 51">
              <a:extLst>
                <a:ext uri="{FF2B5EF4-FFF2-40B4-BE49-F238E27FC236}">
                  <a16:creationId xmlns:a16="http://schemas.microsoft.com/office/drawing/2014/main" id="{56718AB0-0EA2-430B-AB6F-C3453D961C2F}"/>
                </a:ext>
              </a:extLst>
            </p:cNvPr>
            <p:cNvSpPr/>
            <p:nvPr/>
          </p:nvSpPr>
          <p:spPr>
            <a:xfrm>
              <a:off x="2775717" y="1336920"/>
              <a:ext cx="1956619"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数据预处理</a:t>
              </a:r>
            </a:p>
          </p:txBody>
        </p:sp>
      </p:grpSp>
      <p:grpSp>
        <p:nvGrpSpPr>
          <p:cNvPr id="69" name="组合 68">
            <a:extLst>
              <a:ext uri="{FF2B5EF4-FFF2-40B4-BE49-F238E27FC236}">
                <a16:creationId xmlns:a16="http://schemas.microsoft.com/office/drawing/2014/main" id="{248B9CB9-15CD-4DE3-A88B-C22D62BA8998}"/>
              </a:ext>
            </a:extLst>
          </p:cNvPr>
          <p:cNvGrpSpPr/>
          <p:nvPr/>
        </p:nvGrpSpPr>
        <p:grpSpPr>
          <a:xfrm>
            <a:off x="9255026" y="1266581"/>
            <a:ext cx="2484313" cy="1775235"/>
            <a:chOff x="9255026" y="1266581"/>
            <a:chExt cx="2484313" cy="1775235"/>
          </a:xfrm>
        </p:grpSpPr>
        <p:sp>
          <p:nvSpPr>
            <p:cNvPr id="54" name="矩形: 圆角 53">
              <a:extLst>
                <a:ext uri="{FF2B5EF4-FFF2-40B4-BE49-F238E27FC236}">
                  <a16:creationId xmlns:a16="http://schemas.microsoft.com/office/drawing/2014/main" id="{40F7FC3A-4582-4670-A21B-ED5797AA995F}"/>
                </a:ext>
              </a:extLst>
            </p:cNvPr>
            <p:cNvSpPr/>
            <p:nvPr/>
          </p:nvSpPr>
          <p:spPr>
            <a:xfrm>
              <a:off x="9401084" y="1482434"/>
              <a:ext cx="2338255" cy="1559382"/>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粒度的映射</a:t>
              </a:r>
              <a:endParaRPr lang="en-US" altLang="zh-CN" sz="2400" b="1" dirty="0">
                <a:solidFill>
                  <a:schemeClr val="tx2"/>
                </a:solidFill>
              </a:endParaRPr>
            </a:p>
            <a:p>
              <a:pPr marL="342900" indent="-342900">
                <a:buFont typeface="Arial" panose="020B0604020202020204" pitchFamily="34" charset="0"/>
                <a:buChar char="•"/>
              </a:pPr>
              <a:r>
                <a:rPr lang="zh-CN" altLang="en-US" sz="2400" b="1" dirty="0">
                  <a:solidFill>
                    <a:schemeClr val="tx2"/>
                  </a:solidFill>
                </a:rPr>
                <a:t>实验结果</a:t>
              </a:r>
            </a:p>
          </p:txBody>
        </p:sp>
        <p:sp>
          <p:nvSpPr>
            <p:cNvPr id="55" name="矩形: 圆角 54">
              <a:extLst>
                <a:ext uri="{FF2B5EF4-FFF2-40B4-BE49-F238E27FC236}">
                  <a16:creationId xmlns:a16="http://schemas.microsoft.com/office/drawing/2014/main" id="{7CC60612-3AE3-4922-90C5-5CF087E6EDB8}"/>
                </a:ext>
              </a:extLst>
            </p:cNvPr>
            <p:cNvSpPr/>
            <p:nvPr/>
          </p:nvSpPr>
          <p:spPr>
            <a:xfrm>
              <a:off x="9255026" y="1266581"/>
              <a:ext cx="2102678"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输出粒度对齐</a:t>
              </a:r>
              <a:endParaRPr lang="zh-CN" altLang="en-US" sz="2400" b="1" dirty="0">
                <a:solidFill>
                  <a:schemeClr val="tx1"/>
                </a:solidFill>
              </a:endParaRPr>
            </a:p>
          </p:txBody>
        </p:sp>
      </p:grpSp>
      <p:sp>
        <p:nvSpPr>
          <p:cNvPr id="57" name="箭头: 上 56">
            <a:extLst>
              <a:ext uri="{FF2B5EF4-FFF2-40B4-BE49-F238E27FC236}">
                <a16:creationId xmlns:a16="http://schemas.microsoft.com/office/drawing/2014/main" id="{1BB2D910-0B56-4172-A6C8-51AE062185EA}"/>
              </a:ext>
            </a:extLst>
          </p:cNvPr>
          <p:cNvSpPr/>
          <p:nvPr/>
        </p:nvSpPr>
        <p:spPr>
          <a:xfrm rot="20673327">
            <a:off x="4572134" y="5199839"/>
            <a:ext cx="245698" cy="48085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58" name="箭头: 上 57">
            <a:extLst>
              <a:ext uri="{FF2B5EF4-FFF2-40B4-BE49-F238E27FC236}">
                <a16:creationId xmlns:a16="http://schemas.microsoft.com/office/drawing/2014/main" id="{03C1F5C2-B365-441F-828F-F12D66604859}"/>
              </a:ext>
            </a:extLst>
          </p:cNvPr>
          <p:cNvSpPr/>
          <p:nvPr/>
        </p:nvSpPr>
        <p:spPr>
          <a:xfrm rot="1616203">
            <a:off x="4808703" y="5182357"/>
            <a:ext cx="245698" cy="515815"/>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Flow diagram</a:t>
            </a:r>
            <a:endParaRPr lang="zh-CN" altLang="en-US" b="1"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18BBB3AC-63BC-4ACA-8724-C15E29F9B00A}"/>
              </a:ext>
            </a:extLst>
          </p:cNvPr>
          <p:cNvGrpSpPr/>
          <p:nvPr/>
        </p:nvGrpSpPr>
        <p:grpSpPr>
          <a:xfrm>
            <a:off x="5109879" y="1266581"/>
            <a:ext cx="4049362" cy="2827018"/>
            <a:chOff x="5064159" y="1266581"/>
            <a:chExt cx="4049362" cy="2827018"/>
          </a:xfrm>
        </p:grpSpPr>
        <p:sp>
          <p:nvSpPr>
            <p:cNvPr id="60" name="矩形: 圆角 59">
              <a:extLst>
                <a:ext uri="{FF2B5EF4-FFF2-40B4-BE49-F238E27FC236}">
                  <a16:creationId xmlns:a16="http://schemas.microsoft.com/office/drawing/2014/main" id="{81A6DE0B-3F23-40DD-8EA4-559470193AED}"/>
                </a:ext>
              </a:extLst>
            </p:cNvPr>
            <p:cNvSpPr/>
            <p:nvPr/>
          </p:nvSpPr>
          <p:spPr>
            <a:xfrm>
              <a:off x="5136311" y="1411771"/>
              <a:ext cx="3977210" cy="2681828"/>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b="1" dirty="0">
                <a:solidFill>
                  <a:schemeClr val="tx1"/>
                </a:solidFill>
              </a:endParaRPr>
            </a:p>
            <a:p>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线性</a:t>
              </a:r>
              <a:r>
                <a:rPr lang="en-US" altLang="zh-CN" sz="2400" b="1" dirty="0">
                  <a:solidFill>
                    <a:schemeClr val="tx2"/>
                  </a:solidFill>
                </a:rPr>
                <a:t>Baseline</a:t>
              </a:r>
            </a:p>
            <a:p>
              <a:pPr marL="342900" indent="-342900">
                <a:buFont typeface="Arial" panose="020B0604020202020204" pitchFamily="34" charset="0"/>
                <a:buChar char="•"/>
              </a:pPr>
              <a:r>
                <a:rPr lang="en-US" altLang="zh-CN" sz="2400" b="1" dirty="0">
                  <a:solidFill>
                    <a:schemeClr val="tx1"/>
                  </a:solidFill>
                </a:rPr>
                <a:t>LSTM</a:t>
              </a:r>
            </a:p>
            <a:p>
              <a:pPr marL="342900" indent="-342900">
                <a:buFont typeface="Arial" panose="020B0604020202020204" pitchFamily="34" charset="0"/>
                <a:buChar char="•"/>
              </a:pPr>
              <a:r>
                <a:rPr lang="en-US" altLang="zh-CN" sz="2400" b="1" dirty="0">
                  <a:solidFill>
                    <a:schemeClr val="tx2"/>
                  </a:solidFill>
                </a:rPr>
                <a:t>LSTM+</a:t>
              </a:r>
              <a:r>
                <a:rPr lang="zh-CN" altLang="en-US" sz="2400" b="1" dirty="0">
                  <a:solidFill>
                    <a:schemeClr val="tx2"/>
                  </a:solidFill>
                </a:rPr>
                <a:t>时间衰减</a:t>
              </a:r>
            </a:p>
            <a:p>
              <a:pPr marL="342900" indent="-342900">
                <a:buFont typeface="Arial" panose="020B0604020202020204" pitchFamily="34" charset="0"/>
                <a:buChar char="•"/>
              </a:pPr>
              <a:r>
                <a:rPr lang="en-US" altLang="zh-CN" sz="2400" b="1" dirty="0">
                  <a:solidFill>
                    <a:schemeClr val="tx1"/>
                  </a:solidFill>
                </a:rPr>
                <a:t>CNN LSTM</a:t>
              </a:r>
            </a:p>
            <a:p>
              <a:pPr marL="342900" indent="-342900">
                <a:buFont typeface="Arial" panose="020B0604020202020204" pitchFamily="34" charset="0"/>
                <a:buChar char="•"/>
              </a:pPr>
              <a:r>
                <a:rPr lang="en-US" altLang="zh-CN" sz="2400" b="1" dirty="0">
                  <a:solidFill>
                    <a:schemeClr val="tx2"/>
                  </a:solidFill>
                </a:rPr>
                <a:t>CNN LSTM+</a:t>
              </a:r>
              <a:r>
                <a:rPr lang="zh-CN" altLang="en-US" sz="2400" b="1" dirty="0">
                  <a:solidFill>
                    <a:schemeClr val="tx2"/>
                  </a:solidFill>
                </a:rPr>
                <a:t>时间衰减</a:t>
              </a:r>
              <a:endParaRPr lang="en-US" altLang="zh-CN" sz="2400" b="1" dirty="0">
                <a:solidFill>
                  <a:schemeClr val="tx2"/>
                </a:solidFill>
              </a:endParaRPr>
            </a:p>
            <a:p>
              <a:pPr marL="342900" indent="-342900">
                <a:buFont typeface="Arial" panose="020B0604020202020204" pitchFamily="34" charset="0"/>
                <a:buChar char="•"/>
              </a:pPr>
              <a:endParaRPr lang="en-US" altLang="zh-CN" sz="2400" b="1" dirty="0">
                <a:solidFill>
                  <a:schemeClr val="tx1"/>
                </a:solidFill>
              </a:endParaRPr>
            </a:p>
          </p:txBody>
        </p:sp>
        <p:sp>
          <p:nvSpPr>
            <p:cNvPr id="73" name="矩形: 圆角 72">
              <a:extLst>
                <a:ext uri="{FF2B5EF4-FFF2-40B4-BE49-F238E27FC236}">
                  <a16:creationId xmlns:a16="http://schemas.microsoft.com/office/drawing/2014/main" id="{08518975-E41A-4EA5-B8B1-10971D7BBA06}"/>
                </a:ext>
              </a:extLst>
            </p:cNvPr>
            <p:cNvSpPr/>
            <p:nvPr/>
          </p:nvSpPr>
          <p:spPr>
            <a:xfrm>
              <a:off x="5064159" y="1266581"/>
              <a:ext cx="2453313"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数据输入模型</a:t>
              </a:r>
            </a:p>
          </p:txBody>
        </p:sp>
      </p:grpSp>
      <p:sp>
        <p:nvSpPr>
          <p:cNvPr id="66" name="箭头: 上 65">
            <a:extLst>
              <a:ext uri="{FF2B5EF4-FFF2-40B4-BE49-F238E27FC236}">
                <a16:creationId xmlns:a16="http://schemas.microsoft.com/office/drawing/2014/main" id="{4BCDC7BA-D49A-4A33-B219-A2A32522A11D}"/>
              </a:ext>
            </a:extLst>
          </p:cNvPr>
          <p:cNvSpPr/>
          <p:nvPr/>
        </p:nvSpPr>
        <p:spPr>
          <a:xfrm rot="2033439">
            <a:off x="4564335" y="2779189"/>
            <a:ext cx="221211" cy="201153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5" name="箭头: 上 74">
            <a:extLst>
              <a:ext uri="{FF2B5EF4-FFF2-40B4-BE49-F238E27FC236}">
                <a16:creationId xmlns:a16="http://schemas.microsoft.com/office/drawing/2014/main" id="{C560DA52-E1DC-4B4C-9DF1-4F48BADA0DCB}"/>
              </a:ext>
            </a:extLst>
          </p:cNvPr>
          <p:cNvSpPr/>
          <p:nvPr/>
        </p:nvSpPr>
        <p:spPr>
          <a:xfrm rot="1312725">
            <a:off x="5622645" y="3826944"/>
            <a:ext cx="245698" cy="804596"/>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25" name="椭圆 24">
            <a:extLst>
              <a:ext uri="{FF2B5EF4-FFF2-40B4-BE49-F238E27FC236}">
                <a16:creationId xmlns:a16="http://schemas.microsoft.com/office/drawing/2014/main" id="{19177FEB-B792-470D-80B8-B08CB0886CCE}"/>
              </a:ext>
            </a:extLst>
          </p:cNvPr>
          <p:cNvSpPr/>
          <p:nvPr/>
        </p:nvSpPr>
        <p:spPr>
          <a:xfrm>
            <a:off x="5151197" y="1743083"/>
            <a:ext cx="3091836" cy="838205"/>
          </a:xfrm>
          <a:prstGeom prst="ellipse">
            <a:avLst/>
          </a:prstGeom>
          <a:noFill/>
          <a:ln w="57150">
            <a:solidFill>
              <a:srgbClr val="A40006">
                <a:alpha val="36078"/>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8117897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
            <a:extLst>
              <a:ext uri="{FF2B5EF4-FFF2-40B4-BE49-F238E27FC236}">
                <a16:creationId xmlns:a16="http://schemas.microsoft.com/office/drawing/2014/main" id="{8E890881-5D74-4135-B51F-9A23A23B2D14}"/>
              </a:ext>
            </a:extLst>
          </p:cNvPr>
          <p:cNvSpPr>
            <a:spLocks noChangeArrowheads="1"/>
          </p:cNvSpPr>
          <p:nvPr/>
        </p:nvSpPr>
        <p:spPr bwMode="auto">
          <a:xfrm>
            <a:off x="1288648" y="1671274"/>
            <a:ext cx="10386491"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0"/>
              </a:spcBef>
            </a:pPr>
            <a:r>
              <a:rPr lang="en-US" altLang="zh-CN" sz="2800" dirty="0">
                <a:latin typeface="Times New Roman" panose="02020603050405020304" pitchFamily="18" charset="0"/>
                <a:ea typeface="+mj-ea"/>
                <a:cs typeface="Times New Roman" panose="02020603050405020304" pitchFamily="18" charset="0"/>
              </a:rPr>
              <a:t>We used various interception methods from the previous 30 days, but in essence these interception methods are only special cases of linear combinations.</a:t>
            </a:r>
            <a:endParaRPr lang="zh-CN" altLang="zh-CN" sz="2800" dirty="0">
              <a:latin typeface="Times New Roman" panose="02020603050405020304" pitchFamily="18" charset="0"/>
              <a:ea typeface="+mj-ea"/>
              <a:cs typeface="Times New Roman" panose="02020603050405020304" pitchFamily="18" charset="0"/>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Linear baseline </a:t>
            </a:r>
            <a:endParaRPr lang="zh-CN" altLang="en-US"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34D93EA-0251-48B5-A237-9B57B4A7EE53}"/>
              </a:ext>
            </a:extLst>
          </p:cNvPr>
          <p:cNvSpPr>
            <a:spLocks noChangeArrowheads="1"/>
          </p:cNvSpPr>
          <p:nvPr/>
        </p:nvSpPr>
        <p:spPr bwMode="auto">
          <a:xfrm>
            <a:off x="516861" y="1163159"/>
            <a:ext cx="8198876"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90000"/>
              </a:lnSpc>
              <a:spcBef>
                <a:spcPct val="0"/>
              </a:spcBef>
              <a:buFont typeface="Arial" panose="020B0604020202020204" pitchFamily="34" charset="0"/>
              <a:buChar char="•"/>
            </a:pPr>
            <a:r>
              <a:rPr lang="en-US" altLang="zh-CN" sz="3200" b="1" dirty="0">
                <a:latin typeface="Times New Roman" panose="02020603050405020304" pitchFamily="18" charset="0"/>
                <a:ea typeface="+mj-ea"/>
                <a:cs typeface="Times New Roman" panose="02020603050405020304" pitchFamily="18" charset="0"/>
              </a:rPr>
              <a:t>Why linear model</a:t>
            </a:r>
            <a:endParaRPr lang="zh-CN" altLang="zh-CN" sz="3200" b="1" dirty="0">
              <a:latin typeface="Times New Roman" panose="02020603050405020304" pitchFamily="18" charset="0"/>
              <a:ea typeface="+mj-ea"/>
              <a:cs typeface="Times New Roman" panose="02020603050405020304" pitchFamily="18" charset="0"/>
            </a:endParaRPr>
          </a:p>
        </p:txBody>
      </p:sp>
      <p:sp>
        <p:nvSpPr>
          <p:cNvPr id="28" name="Rectangle 1">
            <a:extLst>
              <a:ext uri="{FF2B5EF4-FFF2-40B4-BE49-F238E27FC236}">
                <a16:creationId xmlns:a16="http://schemas.microsoft.com/office/drawing/2014/main" id="{FB38E10E-3837-4965-9CA9-07ADE683DCB4}"/>
              </a:ext>
            </a:extLst>
          </p:cNvPr>
          <p:cNvSpPr>
            <a:spLocks noChangeArrowheads="1"/>
          </p:cNvSpPr>
          <p:nvPr/>
        </p:nvSpPr>
        <p:spPr bwMode="auto">
          <a:xfrm>
            <a:off x="516861" y="3991885"/>
            <a:ext cx="8198876"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90000"/>
              </a:lnSpc>
              <a:spcBef>
                <a:spcPct val="0"/>
              </a:spcBef>
              <a:buFont typeface="Arial" panose="020B0604020202020204" pitchFamily="34" charset="0"/>
              <a:buChar char="•"/>
            </a:pPr>
            <a:r>
              <a:rPr lang="en-US" altLang="zh-CN" sz="3200" b="1" dirty="0">
                <a:latin typeface="Times New Roman" panose="02020603050405020304" pitchFamily="18" charset="0"/>
                <a:ea typeface="+mj-ea"/>
                <a:cs typeface="Times New Roman" panose="02020603050405020304" pitchFamily="18" charset="0"/>
              </a:rPr>
              <a:t>Linear model design</a:t>
            </a:r>
            <a:endParaRPr lang="zh-CN" altLang="zh-CN" sz="3200" b="1" dirty="0">
              <a:latin typeface="Times New Roman" panose="02020603050405020304" pitchFamily="18" charset="0"/>
              <a:ea typeface="+mj-ea"/>
              <a:cs typeface="Times New Roman" panose="02020603050405020304" pitchFamily="18" charset="0"/>
            </a:endParaRPr>
          </a:p>
        </p:txBody>
      </p:sp>
      <p:pic>
        <p:nvPicPr>
          <p:cNvPr id="3" name="图片 2">
            <a:extLst>
              <a:ext uri="{FF2B5EF4-FFF2-40B4-BE49-F238E27FC236}">
                <a16:creationId xmlns:a16="http://schemas.microsoft.com/office/drawing/2014/main" id="{5DD93DD7-1216-4502-9B42-97909A073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793" y="4723948"/>
            <a:ext cx="2400635" cy="738657"/>
          </a:xfrm>
          <a:prstGeom prst="rect">
            <a:avLst/>
          </a:prstGeom>
        </p:spPr>
      </p:pic>
      <p:pic>
        <p:nvPicPr>
          <p:cNvPr id="7" name="图片 6">
            <a:extLst>
              <a:ext uri="{FF2B5EF4-FFF2-40B4-BE49-F238E27FC236}">
                <a16:creationId xmlns:a16="http://schemas.microsoft.com/office/drawing/2014/main" id="{90B4F732-EBF9-4A50-BAD1-8DD623409E47}"/>
              </a:ext>
            </a:extLst>
          </p:cNvPr>
          <p:cNvPicPr>
            <a:picLocks noChangeAspect="1"/>
          </p:cNvPicPr>
          <p:nvPr/>
        </p:nvPicPr>
        <p:blipFill>
          <a:blip r:embed="rId4"/>
          <a:stretch>
            <a:fillRect/>
          </a:stretch>
        </p:blipFill>
        <p:spPr>
          <a:xfrm>
            <a:off x="7122426" y="2796541"/>
            <a:ext cx="3429479" cy="2476846"/>
          </a:xfrm>
          <a:prstGeom prst="rect">
            <a:avLst/>
          </a:prstGeom>
          <a:ln>
            <a:noFill/>
          </a:ln>
          <a:effectLst>
            <a:outerShdw blurRad="292100" dist="139700" dir="2700000" algn="tl" rotWithShape="0">
              <a:srgbClr val="333333">
                <a:alpha val="65000"/>
              </a:srgbClr>
            </a:outerShdw>
          </a:effectLst>
        </p:spPr>
      </p:pic>
      <p:cxnSp>
        <p:nvCxnSpPr>
          <p:cNvPr id="17" name="直接箭头连接符 16">
            <a:extLst>
              <a:ext uri="{FF2B5EF4-FFF2-40B4-BE49-F238E27FC236}">
                <a16:creationId xmlns:a16="http://schemas.microsoft.com/office/drawing/2014/main" id="{D9148BCE-511A-4FD5-9D08-B8BEAE53536B}"/>
              </a:ext>
            </a:extLst>
          </p:cNvPr>
          <p:cNvCxnSpPr>
            <a:cxnSpLocks/>
          </p:cNvCxnSpPr>
          <p:nvPr/>
        </p:nvCxnSpPr>
        <p:spPr>
          <a:xfrm>
            <a:off x="2410691" y="5273387"/>
            <a:ext cx="2438400" cy="458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1">
            <a:extLst>
              <a:ext uri="{FF2B5EF4-FFF2-40B4-BE49-F238E27FC236}">
                <a16:creationId xmlns:a16="http://schemas.microsoft.com/office/drawing/2014/main" id="{DF3F5AE5-2B27-419E-ADBF-A0943305424D}"/>
              </a:ext>
            </a:extLst>
          </p:cNvPr>
          <p:cNvSpPr>
            <a:spLocks noChangeArrowheads="1"/>
          </p:cNvSpPr>
          <p:nvPr/>
        </p:nvSpPr>
        <p:spPr bwMode="auto">
          <a:xfrm>
            <a:off x="4991073" y="5582943"/>
            <a:ext cx="10386491"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0"/>
              </a:spcBef>
            </a:pPr>
            <a:r>
              <a:rPr lang="en-US" altLang="zh-CN" sz="2800" dirty="0">
                <a:latin typeface="Times New Roman" panose="02020603050405020304" pitchFamily="18" charset="0"/>
                <a:ea typeface="+mj-ea"/>
                <a:cs typeface="Times New Roman" panose="02020603050405020304" pitchFamily="18" charset="0"/>
              </a:rPr>
              <a:t>(86, 86</a:t>
            </a:r>
            <a:r>
              <a:rPr lang="en-US" altLang="zh-CN" sz="2800" dirty="0">
                <a:latin typeface="Times New Roman" panose="02020603050405020304" pitchFamily="18" charset="0"/>
                <a:cs typeface="Times New Roman" panose="02020603050405020304" pitchFamily="18" charset="0"/>
              </a:rPr>
              <a:t>*30</a:t>
            </a:r>
            <a:r>
              <a:rPr lang="en-US" altLang="zh-CN" sz="2800" dirty="0">
                <a:latin typeface="Times New Roman" panose="02020603050405020304" pitchFamily="18" charset="0"/>
                <a:ea typeface="+mj-ea"/>
                <a:cs typeface="Times New Roman" panose="02020603050405020304" pitchFamily="18" charset="0"/>
              </a:rPr>
              <a:t>)</a:t>
            </a:r>
            <a:endParaRPr lang="zh-CN" altLang="zh-CN" sz="2800" dirty="0">
              <a:latin typeface="Times New Roman" panose="02020603050405020304" pitchFamily="18" charset="0"/>
              <a:ea typeface="+mj-ea"/>
              <a:cs typeface="Times New Roman" panose="02020603050405020304" pitchFamily="18" charset="0"/>
            </a:endParaRPr>
          </a:p>
        </p:txBody>
      </p:sp>
      <p:grpSp>
        <p:nvGrpSpPr>
          <p:cNvPr id="10" name="组合 9">
            <a:extLst>
              <a:ext uri="{FF2B5EF4-FFF2-40B4-BE49-F238E27FC236}">
                <a16:creationId xmlns:a16="http://schemas.microsoft.com/office/drawing/2014/main" id="{022B18D2-779F-414B-9E4B-C300DFC1E255}"/>
              </a:ext>
            </a:extLst>
          </p:cNvPr>
          <p:cNvGrpSpPr/>
          <p:nvPr/>
        </p:nvGrpSpPr>
        <p:grpSpPr>
          <a:xfrm>
            <a:off x="0" y="6246771"/>
            <a:ext cx="12192000" cy="600076"/>
            <a:chOff x="0" y="6134100"/>
            <a:chExt cx="11039475" cy="723901"/>
          </a:xfrm>
          <a:solidFill>
            <a:schemeClr val="bg1">
              <a:lumMod val="50000"/>
            </a:schemeClr>
          </a:solidFill>
        </p:grpSpPr>
        <p:sp>
          <p:nvSpPr>
            <p:cNvPr id="11" name="矩形 10">
              <a:extLst>
                <a:ext uri="{FF2B5EF4-FFF2-40B4-BE49-F238E27FC236}">
                  <a16:creationId xmlns:a16="http://schemas.microsoft.com/office/drawing/2014/main" id="{84810A12-2877-4008-AD3C-360C54F54216}"/>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12" name="矩形 11">
              <a:extLst>
                <a:ext uri="{FF2B5EF4-FFF2-40B4-BE49-F238E27FC236}">
                  <a16:creationId xmlns:a16="http://schemas.microsoft.com/office/drawing/2014/main" id="{F71B99A2-CDF1-4868-A89C-601E73024D01}"/>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13" name="矩形 12">
              <a:extLst>
                <a:ext uri="{FF2B5EF4-FFF2-40B4-BE49-F238E27FC236}">
                  <a16:creationId xmlns:a16="http://schemas.microsoft.com/office/drawing/2014/main" id="{1D82AB05-6E17-40F3-B972-4A64198FCA83}"/>
                </a:ext>
              </a:extLst>
            </p:cNvPr>
            <p:cNvSpPr/>
            <p:nvPr/>
          </p:nvSpPr>
          <p:spPr>
            <a:xfrm>
              <a:off x="5749083" y="6134101"/>
              <a:ext cx="265866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14" name="矩形 13">
              <a:extLst>
                <a:ext uri="{FF2B5EF4-FFF2-40B4-BE49-F238E27FC236}">
                  <a16:creationId xmlns:a16="http://schemas.microsoft.com/office/drawing/2014/main" id="{D5313D9C-DAEB-4251-A31F-3B8373090A0A}"/>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2050" name="Picture 2">
            <a:extLst>
              <a:ext uri="{FF2B5EF4-FFF2-40B4-BE49-F238E27FC236}">
                <a16:creationId xmlns:a16="http://schemas.microsoft.com/office/drawing/2014/main" id="{543B72C1-03E6-49F0-ACA4-7026A977F71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107739" y="4588608"/>
            <a:ext cx="1172295" cy="108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563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C675E7-72AA-466E-BDCA-6417A8E4A8DC}"/>
              </a:ext>
            </a:extLst>
          </p:cNvPr>
          <p:cNvSpPr/>
          <p:nvPr/>
        </p:nvSpPr>
        <p:spPr>
          <a:xfrm>
            <a:off x="3285050"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时间</a:t>
            </a:r>
          </a:p>
        </p:txBody>
      </p:sp>
      <p:sp>
        <p:nvSpPr>
          <p:cNvPr id="8" name="矩形 7">
            <a:extLst>
              <a:ext uri="{FF2B5EF4-FFF2-40B4-BE49-F238E27FC236}">
                <a16:creationId xmlns:a16="http://schemas.microsoft.com/office/drawing/2014/main" id="{21E698A8-F5B2-4BB3-B15C-01AD07E8CCC4}"/>
              </a:ext>
            </a:extLst>
          </p:cNvPr>
          <p:cNvSpPr/>
          <p:nvPr/>
        </p:nvSpPr>
        <p:spPr>
          <a:xfrm>
            <a:off x="5083804"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空间</a:t>
            </a:r>
          </a:p>
        </p:txBody>
      </p:sp>
      <p:sp>
        <p:nvSpPr>
          <p:cNvPr id="23" name="矩形 22">
            <a:extLst>
              <a:ext uri="{FF2B5EF4-FFF2-40B4-BE49-F238E27FC236}">
                <a16:creationId xmlns:a16="http://schemas.microsoft.com/office/drawing/2014/main" id="{2E6B3E67-FDCB-466B-844A-35BC79B4347D}"/>
              </a:ext>
            </a:extLst>
          </p:cNvPr>
          <p:cNvSpPr/>
          <p:nvPr/>
        </p:nvSpPr>
        <p:spPr>
          <a:xfrm>
            <a:off x="3602242" y="5662962"/>
            <a:ext cx="1956620"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传播性建模</a:t>
            </a:r>
          </a:p>
        </p:txBody>
      </p:sp>
      <p:sp>
        <p:nvSpPr>
          <p:cNvPr id="24" name="矩形 23">
            <a:extLst>
              <a:ext uri="{FF2B5EF4-FFF2-40B4-BE49-F238E27FC236}">
                <a16:creationId xmlns:a16="http://schemas.microsoft.com/office/drawing/2014/main" id="{884F16C3-68EB-453F-BF9E-F29A28414E9D}"/>
              </a:ext>
            </a:extLst>
          </p:cNvPr>
          <p:cNvSpPr/>
          <p:nvPr/>
        </p:nvSpPr>
        <p:spPr>
          <a:xfrm>
            <a:off x="5970815" y="5662962"/>
            <a:ext cx="2102967"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神经网络方案</a:t>
            </a:r>
          </a:p>
        </p:txBody>
      </p:sp>
      <p:sp>
        <p:nvSpPr>
          <p:cNvPr id="40" name="矩形: 圆角 39">
            <a:extLst>
              <a:ext uri="{FF2B5EF4-FFF2-40B4-BE49-F238E27FC236}">
                <a16:creationId xmlns:a16="http://schemas.microsoft.com/office/drawing/2014/main" id="{D175DC80-147F-4388-BA90-C799FF0A1274}"/>
              </a:ext>
            </a:extLst>
          </p:cNvPr>
          <p:cNvSpPr/>
          <p:nvPr/>
        </p:nvSpPr>
        <p:spPr>
          <a:xfrm>
            <a:off x="447910" y="5662962"/>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学界进展调研</a:t>
            </a:r>
          </a:p>
        </p:txBody>
      </p:sp>
      <p:sp>
        <p:nvSpPr>
          <p:cNvPr id="46" name="矩形: 圆角 45">
            <a:extLst>
              <a:ext uri="{FF2B5EF4-FFF2-40B4-BE49-F238E27FC236}">
                <a16:creationId xmlns:a16="http://schemas.microsoft.com/office/drawing/2014/main" id="{6CFA07A6-4C00-46CE-B89D-9A82A2640971}"/>
              </a:ext>
            </a:extLst>
          </p:cNvPr>
          <p:cNvSpPr/>
          <p:nvPr/>
        </p:nvSpPr>
        <p:spPr>
          <a:xfrm>
            <a:off x="447910" y="4645705"/>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数据规律探索</a:t>
            </a:r>
          </a:p>
        </p:txBody>
      </p:sp>
      <p:sp>
        <p:nvSpPr>
          <p:cNvPr id="48" name="矩形: 圆角 47">
            <a:extLst>
              <a:ext uri="{FF2B5EF4-FFF2-40B4-BE49-F238E27FC236}">
                <a16:creationId xmlns:a16="http://schemas.microsoft.com/office/drawing/2014/main" id="{3FF232A4-8498-49B6-8348-A37B92978958}"/>
              </a:ext>
            </a:extLst>
          </p:cNvPr>
          <p:cNvSpPr/>
          <p:nvPr/>
        </p:nvSpPr>
        <p:spPr>
          <a:xfrm>
            <a:off x="447910" y="2278386"/>
            <a:ext cx="1645666"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任务流程</a:t>
            </a:r>
          </a:p>
        </p:txBody>
      </p:sp>
      <p:sp>
        <p:nvSpPr>
          <p:cNvPr id="49" name="矩形 48">
            <a:extLst>
              <a:ext uri="{FF2B5EF4-FFF2-40B4-BE49-F238E27FC236}">
                <a16:creationId xmlns:a16="http://schemas.microsoft.com/office/drawing/2014/main" id="{DC738ACA-6ED0-4AE4-8CC2-F0C9EA5B00F6}"/>
              </a:ext>
            </a:extLst>
          </p:cNvPr>
          <p:cNvSpPr/>
          <p:nvPr/>
        </p:nvSpPr>
        <p:spPr>
          <a:xfrm>
            <a:off x="9058080" y="5662962"/>
            <a:ext cx="2532556"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我们的研究问题</a:t>
            </a:r>
          </a:p>
        </p:txBody>
      </p:sp>
      <p:sp>
        <p:nvSpPr>
          <p:cNvPr id="50" name="箭头: 右 49">
            <a:extLst>
              <a:ext uri="{FF2B5EF4-FFF2-40B4-BE49-F238E27FC236}">
                <a16:creationId xmlns:a16="http://schemas.microsoft.com/office/drawing/2014/main" id="{AA2290E9-7ECE-4431-B739-04097CE3762D}"/>
              </a:ext>
            </a:extLst>
          </p:cNvPr>
          <p:cNvSpPr/>
          <p:nvPr/>
        </p:nvSpPr>
        <p:spPr>
          <a:xfrm>
            <a:off x="8300501" y="5833983"/>
            <a:ext cx="485359" cy="287222"/>
          </a:xfrm>
          <a:prstGeom prst="right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solidFill>
            </a:endParaRPr>
          </a:p>
        </p:txBody>
      </p:sp>
      <p:grpSp>
        <p:nvGrpSpPr>
          <p:cNvPr id="53" name="组合 52">
            <a:extLst>
              <a:ext uri="{FF2B5EF4-FFF2-40B4-BE49-F238E27FC236}">
                <a16:creationId xmlns:a16="http://schemas.microsoft.com/office/drawing/2014/main" id="{19953B7A-AFF2-4856-9682-C4EA78A61BCE}"/>
              </a:ext>
            </a:extLst>
          </p:cNvPr>
          <p:cNvGrpSpPr/>
          <p:nvPr/>
        </p:nvGrpSpPr>
        <p:grpSpPr>
          <a:xfrm>
            <a:off x="2156573" y="1266581"/>
            <a:ext cx="2766261" cy="1775235"/>
            <a:chOff x="2775717" y="1336920"/>
            <a:chExt cx="2766261" cy="1775235"/>
          </a:xfrm>
        </p:grpSpPr>
        <p:sp>
          <p:nvSpPr>
            <p:cNvPr id="51" name="矩形: 圆角 50">
              <a:extLst>
                <a:ext uri="{FF2B5EF4-FFF2-40B4-BE49-F238E27FC236}">
                  <a16:creationId xmlns:a16="http://schemas.microsoft.com/office/drawing/2014/main" id="{FA2B5574-E262-47CA-A46C-FECD812CB801}"/>
                </a:ext>
              </a:extLst>
            </p:cNvPr>
            <p:cNvSpPr/>
            <p:nvPr/>
          </p:nvSpPr>
          <p:spPr>
            <a:xfrm>
              <a:off x="2921775" y="1502115"/>
              <a:ext cx="2620203" cy="1610040"/>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en-US" altLang="zh-CN" sz="2400" b="1" dirty="0">
                  <a:solidFill>
                    <a:schemeClr val="tx1"/>
                  </a:solidFill>
                </a:rPr>
                <a:t>Cluster </a:t>
              </a:r>
              <a:r>
                <a:rPr lang="zh-CN" altLang="en-US" sz="2400" b="1" dirty="0">
                  <a:solidFill>
                    <a:schemeClr val="tx1"/>
                  </a:solidFill>
                </a:rPr>
                <a:t>聚类</a:t>
              </a: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危险程度量化</a:t>
              </a:r>
            </a:p>
          </p:txBody>
        </p:sp>
        <p:sp>
          <p:nvSpPr>
            <p:cNvPr id="52" name="矩形: 圆角 51">
              <a:extLst>
                <a:ext uri="{FF2B5EF4-FFF2-40B4-BE49-F238E27FC236}">
                  <a16:creationId xmlns:a16="http://schemas.microsoft.com/office/drawing/2014/main" id="{56718AB0-0EA2-430B-AB6F-C3453D961C2F}"/>
                </a:ext>
              </a:extLst>
            </p:cNvPr>
            <p:cNvSpPr/>
            <p:nvPr/>
          </p:nvSpPr>
          <p:spPr>
            <a:xfrm>
              <a:off x="2775717" y="1336920"/>
              <a:ext cx="1956619"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数据预处理</a:t>
              </a:r>
            </a:p>
          </p:txBody>
        </p:sp>
      </p:grpSp>
      <p:grpSp>
        <p:nvGrpSpPr>
          <p:cNvPr id="69" name="组合 68">
            <a:extLst>
              <a:ext uri="{FF2B5EF4-FFF2-40B4-BE49-F238E27FC236}">
                <a16:creationId xmlns:a16="http://schemas.microsoft.com/office/drawing/2014/main" id="{248B9CB9-15CD-4DE3-A88B-C22D62BA8998}"/>
              </a:ext>
            </a:extLst>
          </p:cNvPr>
          <p:cNvGrpSpPr/>
          <p:nvPr/>
        </p:nvGrpSpPr>
        <p:grpSpPr>
          <a:xfrm>
            <a:off x="9255026" y="1266581"/>
            <a:ext cx="2484313" cy="1775235"/>
            <a:chOff x="9255026" y="1266581"/>
            <a:chExt cx="2484313" cy="1775235"/>
          </a:xfrm>
        </p:grpSpPr>
        <p:sp>
          <p:nvSpPr>
            <p:cNvPr id="54" name="矩形: 圆角 53">
              <a:extLst>
                <a:ext uri="{FF2B5EF4-FFF2-40B4-BE49-F238E27FC236}">
                  <a16:creationId xmlns:a16="http://schemas.microsoft.com/office/drawing/2014/main" id="{40F7FC3A-4582-4670-A21B-ED5797AA995F}"/>
                </a:ext>
              </a:extLst>
            </p:cNvPr>
            <p:cNvSpPr/>
            <p:nvPr/>
          </p:nvSpPr>
          <p:spPr>
            <a:xfrm>
              <a:off x="9401084" y="1482434"/>
              <a:ext cx="2338255" cy="1559382"/>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粒度的映射</a:t>
              </a:r>
              <a:endParaRPr lang="en-US" altLang="zh-CN" sz="2400" b="1" dirty="0">
                <a:solidFill>
                  <a:schemeClr val="tx2"/>
                </a:solidFill>
              </a:endParaRPr>
            </a:p>
            <a:p>
              <a:pPr marL="342900" indent="-342900">
                <a:buFont typeface="Arial" panose="020B0604020202020204" pitchFamily="34" charset="0"/>
                <a:buChar char="•"/>
              </a:pPr>
              <a:r>
                <a:rPr lang="zh-CN" altLang="en-US" sz="2400" b="1" dirty="0">
                  <a:solidFill>
                    <a:schemeClr val="tx2"/>
                  </a:solidFill>
                </a:rPr>
                <a:t>实验结果</a:t>
              </a:r>
            </a:p>
          </p:txBody>
        </p:sp>
        <p:sp>
          <p:nvSpPr>
            <p:cNvPr id="55" name="矩形: 圆角 54">
              <a:extLst>
                <a:ext uri="{FF2B5EF4-FFF2-40B4-BE49-F238E27FC236}">
                  <a16:creationId xmlns:a16="http://schemas.microsoft.com/office/drawing/2014/main" id="{7CC60612-3AE3-4922-90C5-5CF087E6EDB8}"/>
                </a:ext>
              </a:extLst>
            </p:cNvPr>
            <p:cNvSpPr/>
            <p:nvPr/>
          </p:nvSpPr>
          <p:spPr>
            <a:xfrm>
              <a:off x="9255026" y="1266581"/>
              <a:ext cx="2102678"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输出粒度对齐</a:t>
              </a:r>
              <a:endParaRPr lang="zh-CN" altLang="en-US" sz="2400" b="1" dirty="0">
                <a:solidFill>
                  <a:schemeClr val="tx1"/>
                </a:solidFill>
              </a:endParaRPr>
            </a:p>
          </p:txBody>
        </p:sp>
      </p:grpSp>
      <p:sp>
        <p:nvSpPr>
          <p:cNvPr id="57" name="箭头: 上 56">
            <a:extLst>
              <a:ext uri="{FF2B5EF4-FFF2-40B4-BE49-F238E27FC236}">
                <a16:creationId xmlns:a16="http://schemas.microsoft.com/office/drawing/2014/main" id="{1BB2D910-0B56-4172-A6C8-51AE062185EA}"/>
              </a:ext>
            </a:extLst>
          </p:cNvPr>
          <p:cNvSpPr/>
          <p:nvPr/>
        </p:nvSpPr>
        <p:spPr>
          <a:xfrm rot="20673327">
            <a:off x="4572134" y="5199839"/>
            <a:ext cx="245698" cy="48085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58" name="箭头: 上 57">
            <a:extLst>
              <a:ext uri="{FF2B5EF4-FFF2-40B4-BE49-F238E27FC236}">
                <a16:creationId xmlns:a16="http://schemas.microsoft.com/office/drawing/2014/main" id="{03C1F5C2-B365-441F-828F-F12D66604859}"/>
              </a:ext>
            </a:extLst>
          </p:cNvPr>
          <p:cNvSpPr/>
          <p:nvPr/>
        </p:nvSpPr>
        <p:spPr>
          <a:xfrm rot="1616203">
            <a:off x="4808703" y="5182357"/>
            <a:ext cx="245698" cy="515815"/>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Flow diagram</a:t>
            </a:r>
            <a:endParaRPr lang="zh-CN" altLang="en-US" b="1"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18BBB3AC-63BC-4ACA-8724-C15E29F9B00A}"/>
              </a:ext>
            </a:extLst>
          </p:cNvPr>
          <p:cNvGrpSpPr/>
          <p:nvPr/>
        </p:nvGrpSpPr>
        <p:grpSpPr>
          <a:xfrm>
            <a:off x="5109879" y="1266581"/>
            <a:ext cx="4049362" cy="2827018"/>
            <a:chOff x="5064159" y="1266581"/>
            <a:chExt cx="4049362" cy="2827018"/>
          </a:xfrm>
        </p:grpSpPr>
        <p:sp>
          <p:nvSpPr>
            <p:cNvPr id="60" name="矩形: 圆角 59">
              <a:extLst>
                <a:ext uri="{FF2B5EF4-FFF2-40B4-BE49-F238E27FC236}">
                  <a16:creationId xmlns:a16="http://schemas.microsoft.com/office/drawing/2014/main" id="{81A6DE0B-3F23-40DD-8EA4-559470193AED}"/>
                </a:ext>
              </a:extLst>
            </p:cNvPr>
            <p:cNvSpPr/>
            <p:nvPr/>
          </p:nvSpPr>
          <p:spPr>
            <a:xfrm>
              <a:off x="5136311" y="1411771"/>
              <a:ext cx="3977210" cy="2681828"/>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b="1" dirty="0">
                <a:solidFill>
                  <a:schemeClr val="tx1"/>
                </a:solidFill>
              </a:endParaRPr>
            </a:p>
            <a:p>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线性</a:t>
              </a:r>
              <a:r>
                <a:rPr lang="en-US" altLang="zh-CN" sz="2400" b="1" dirty="0">
                  <a:solidFill>
                    <a:schemeClr val="tx2"/>
                  </a:solidFill>
                </a:rPr>
                <a:t>Baseline</a:t>
              </a:r>
            </a:p>
            <a:p>
              <a:pPr marL="342900" indent="-342900">
                <a:buFont typeface="Arial" panose="020B0604020202020204" pitchFamily="34" charset="0"/>
                <a:buChar char="•"/>
              </a:pPr>
              <a:r>
                <a:rPr lang="en-US" altLang="zh-CN" sz="2400" b="1" dirty="0">
                  <a:solidFill>
                    <a:schemeClr val="tx1"/>
                  </a:solidFill>
                </a:rPr>
                <a:t>LSTM</a:t>
              </a:r>
            </a:p>
            <a:p>
              <a:pPr marL="342900" indent="-342900">
                <a:buFont typeface="Arial" panose="020B0604020202020204" pitchFamily="34" charset="0"/>
                <a:buChar char="•"/>
              </a:pPr>
              <a:r>
                <a:rPr lang="en-US" altLang="zh-CN" sz="2400" b="1" dirty="0">
                  <a:solidFill>
                    <a:schemeClr val="tx2"/>
                  </a:solidFill>
                </a:rPr>
                <a:t>LSTM+</a:t>
              </a:r>
              <a:r>
                <a:rPr lang="zh-CN" altLang="en-US" sz="2400" b="1" dirty="0">
                  <a:solidFill>
                    <a:schemeClr val="tx2"/>
                  </a:solidFill>
                </a:rPr>
                <a:t>时间衰减</a:t>
              </a:r>
            </a:p>
            <a:p>
              <a:pPr marL="342900" indent="-342900">
                <a:buFont typeface="Arial" panose="020B0604020202020204" pitchFamily="34" charset="0"/>
                <a:buChar char="•"/>
              </a:pPr>
              <a:r>
                <a:rPr lang="en-US" altLang="zh-CN" sz="2400" b="1" dirty="0">
                  <a:solidFill>
                    <a:schemeClr val="tx1"/>
                  </a:solidFill>
                </a:rPr>
                <a:t>CNN LSTM</a:t>
              </a:r>
            </a:p>
            <a:p>
              <a:pPr marL="342900" indent="-342900">
                <a:buFont typeface="Arial" panose="020B0604020202020204" pitchFamily="34" charset="0"/>
                <a:buChar char="•"/>
              </a:pPr>
              <a:r>
                <a:rPr lang="en-US" altLang="zh-CN" sz="2400" b="1" dirty="0">
                  <a:solidFill>
                    <a:schemeClr val="tx2"/>
                  </a:solidFill>
                </a:rPr>
                <a:t>CNN LSTM+</a:t>
              </a:r>
              <a:r>
                <a:rPr lang="zh-CN" altLang="en-US" sz="2400" b="1" dirty="0">
                  <a:solidFill>
                    <a:schemeClr val="tx2"/>
                  </a:solidFill>
                </a:rPr>
                <a:t>时间衰减</a:t>
              </a:r>
              <a:endParaRPr lang="en-US" altLang="zh-CN" sz="2400" b="1" dirty="0">
                <a:solidFill>
                  <a:schemeClr val="tx2"/>
                </a:solidFill>
              </a:endParaRPr>
            </a:p>
            <a:p>
              <a:pPr marL="342900" indent="-342900">
                <a:buFont typeface="Arial" panose="020B0604020202020204" pitchFamily="34" charset="0"/>
                <a:buChar char="•"/>
              </a:pPr>
              <a:endParaRPr lang="en-US" altLang="zh-CN" sz="2400" b="1" dirty="0">
                <a:solidFill>
                  <a:schemeClr val="tx1"/>
                </a:solidFill>
              </a:endParaRPr>
            </a:p>
          </p:txBody>
        </p:sp>
        <p:sp>
          <p:nvSpPr>
            <p:cNvPr id="73" name="矩形: 圆角 72">
              <a:extLst>
                <a:ext uri="{FF2B5EF4-FFF2-40B4-BE49-F238E27FC236}">
                  <a16:creationId xmlns:a16="http://schemas.microsoft.com/office/drawing/2014/main" id="{08518975-E41A-4EA5-B8B1-10971D7BBA06}"/>
                </a:ext>
              </a:extLst>
            </p:cNvPr>
            <p:cNvSpPr/>
            <p:nvPr/>
          </p:nvSpPr>
          <p:spPr>
            <a:xfrm>
              <a:off x="5064159" y="1266581"/>
              <a:ext cx="2453313"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数据输入模型</a:t>
              </a:r>
            </a:p>
          </p:txBody>
        </p:sp>
      </p:grpSp>
      <p:sp>
        <p:nvSpPr>
          <p:cNvPr id="66" name="箭头: 上 65">
            <a:extLst>
              <a:ext uri="{FF2B5EF4-FFF2-40B4-BE49-F238E27FC236}">
                <a16:creationId xmlns:a16="http://schemas.microsoft.com/office/drawing/2014/main" id="{4BCDC7BA-D49A-4A33-B219-A2A32522A11D}"/>
              </a:ext>
            </a:extLst>
          </p:cNvPr>
          <p:cNvSpPr/>
          <p:nvPr/>
        </p:nvSpPr>
        <p:spPr>
          <a:xfrm rot="2033439">
            <a:off x="4564335" y="2779189"/>
            <a:ext cx="221211" cy="201153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5" name="箭头: 上 74">
            <a:extLst>
              <a:ext uri="{FF2B5EF4-FFF2-40B4-BE49-F238E27FC236}">
                <a16:creationId xmlns:a16="http://schemas.microsoft.com/office/drawing/2014/main" id="{C560DA52-E1DC-4B4C-9DF1-4F48BADA0DCB}"/>
              </a:ext>
            </a:extLst>
          </p:cNvPr>
          <p:cNvSpPr/>
          <p:nvPr/>
        </p:nvSpPr>
        <p:spPr>
          <a:xfrm rot="1312725">
            <a:off x="5622645" y="3826944"/>
            <a:ext cx="245698" cy="804596"/>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26" name="椭圆 25">
            <a:extLst>
              <a:ext uri="{FF2B5EF4-FFF2-40B4-BE49-F238E27FC236}">
                <a16:creationId xmlns:a16="http://schemas.microsoft.com/office/drawing/2014/main" id="{19177FEB-B792-470D-80B8-B08CB0886CCE}"/>
              </a:ext>
            </a:extLst>
          </p:cNvPr>
          <p:cNvSpPr/>
          <p:nvPr/>
        </p:nvSpPr>
        <p:spPr>
          <a:xfrm>
            <a:off x="2956768" y="5397648"/>
            <a:ext cx="5586412" cy="1225388"/>
          </a:xfrm>
          <a:prstGeom prst="ellipse">
            <a:avLst/>
          </a:prstGeom>
          <a:noFill/>
          <a:ln w="57150">
            <a:solidFill>
              <a:srgbClr val="A40006">
                <a:alpha val="3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982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3" grpId="0" animBg="1"/>
      <p:bldP spid="24" grpId="0" animBg="1"/>
      <p:bldP spid="49" grpId="0" animBg="1"/>
      <p:bldP spid="50" grpId="0" animBg="1"/>
      <p:bldP spid="57" grpId="0" animBg="1"/>
      <p:bldP spid="58" grpId="0" animBg="1"/>
      <p:bldP spid="66" grpId="0" animBg="1"/>
      <p:bldP spid="7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C675E7-72AA-466E-BDCA-6417A8E4A8DC}"/>
              </a:ext>
            </a:extLst>
          </p:cNvPr>
          <p:cNvSpPr/>
          <p:nvPr/>
        </p:nvSpPr>
        <p:spPr>
          <a:xfrm>
            <a:off x="3285050"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时间</a:t>
            </a:r>
          </a:p>
        </p:txBody>
      </p:sp>
      <p:sp>
        <p:nvSpPr>
          <p:cNvPr id="8" name="矩形 7">
            <a:extLst>
              <a:ext uri="{FF2B5EF4-FFF2-40B4-BE49-F238E27FC236}">
                <a16:creationId xmlns:a16="http://schemas.microsoft.com/office/drawing/2014/main" id="{21E698A8-F5B2-4BB3-B15C-01AD07E8CCC4}"/>
              </a:ext>
            </a:extLst>
          </p:cNvPr>
          <p:cNvSpPr/>
          <p:nvPr/>
        </p:nvSpPr>
        <p:spPr>
          <a:xfrm>
            <a:off x="5083804"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空间</a:t>
            </a:r>
          </a:p>
        </p:txBody>
      </p:sp>
      <p:sp>
        <p:nvSpPr>
          <p:cNvPr id="23" name="矩形 22">
            <a:extLst>
              <a:ext uri="{FF2B5EF4-FFF2-40B4-BE49-F238E27FC236}">
                <a16:creationId xmlns:a16="http://schemas.microsoft.com/office/drawing/2014/main" id="{2E6B3E67-FDCB-466B-844A-35BC79B4347D}"/>
              </a:ext>
            </a:extLst>
          </p:cNvPr>
          <p:cNvSpPr/>
          <p:nvPr/>
        </p:nvSpPr>
        <p:spPr>
          <a:xfrm>
            <a:off x="3602242" y="5662962"/>
            <a:ext cx="1956620"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传播性建模</a:t>
            </a:r>
          </a:p>
        </p:txBody>
      </p:sp>
      <p:sp>
        <p:nvSpPr>
          <p:cNvPr id="24" name="矩形 23">
            <a:extLst>
              <a:ext uri="{FF2B5EF4-FFF2-40B4-BE49-F238E27FC236}">
                <a16:creationId xmlns:a16="http://schemas.microsoft.com/office/drawing/2014/main" id="{884F16C3-68EB-453F-BF9E-F29A28414E9D}"/>
              </a:ext>
            </a:extLst>
          </p:cNvPr>
          <p:cNvSpPr/>
          <p:nvPr/>
        </p:nvSpPr>
        <p:spPr>
          <a:xfrm>
            <a:off x="5970815" y="5662962"/>
            <a:ext cx="2102967"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神经网络方案</a:t>
            </a:r>
          </a:p>
        </p:txBody>
      </p:sp>
      <p:sp>
        <p:nvSpPr>
          <p:cNvPr id="40" name="矩形: 圆角 39">
            <a:extLst>
              <a:ext uri="{FF2B5EF4-FFF2-40B4-BE49-F238E27FC236}">
                <a16:creationId xmlns:a16="http://schemas.microsoft.com/office/drawing/2014/main" id="{D175DC80-147F-4388-BA90-C799FF0A1274}"/>
              </a:ext>
            </a:extLst>
          </p:cNvPr>
          <p:cNvSpPr/>
          <p:nvPr/>
        </p:nvSpPr>
        <p:spPr>
          <a:xfrm>
            <a:off x="447910" y="5662962"/>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学界进展调研</a:t>
            </a:r>
          </a:p>
        </p:txBody>
      </p:sp>
      <p:sp>
        <p:nvSpPr>
          <p:cNvPr id="46" name="矩形: 圆角 45">
            <a:extLst>
              <a:ext uri="{FF2B5EF4-FFF2-40B4-BE49-F238E27FC236}">
                <a16:creationId xmlns:a16="http://schemas.microsoft.com/office/drawing/2014/main" id="{6CFA07A6-4C00-46CE-B89D-9A82A2640971}"/>
              </a:ext>
            </a:extLst>
          </p:cNvPr>
          <p:cNvSpPr/>
          <p:nvPr/>
        </p:nvSpPr>
        <p:spPr>
          <a:xfrm>
            <a:off x="447910" y="4645705"/>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数据规律探索</a:t>
            </a:r>
          </a:p>
        </p:txBody>
      </p:sp>
      <p:sp>
        <p:nvSpPr>
          <p:cNvPr id="48" name="矩形: 圆角 47">
            <a:extLst>
              <a:ext uri="{FF2B5EF4-FFF2-40B4-BE49-F238E27FC236}">
                <a16:creationId xmlns:a16="http://schemas.microsoft.com/office/drawing/2014/main" id="{3FF232A4-8498-49B6-8348-A37B92978958}"/>
              </a:ext>
            </a:extLst>
          </p:cNvPr>
          <p:cNvSpPr/>
          <p:nvPr/>
        </p:nvSpPr>
        <p:spPr>
          <a:xfrm>
            <a:off x="447910" y="2278386"/>
            <a:ext cx="1645666"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任务流程</a:t>
            </a:r>
          </a:p>
        </p:txBody>
      </p:sp>
      <p:sp>
        <p:nvSpPr>
          <p:cNvPr id="49" name="矩形 48">
            <a:extLst>
              <a:ext uri="{FF2B5EF4-FFF2-40B4-BE49-F238E27FC236}">
                <a16:creationId xmlns:a16="http://schemas.microsoft.com/office/drawing/2014/main" id="{DC738ACA-6ED0-4AE4-8CC2-F0C9EA5B00F6}"/>
              </a:ext>
            </a:extLst>
          </p:cNvPr>
          <p:cNvSpPr/>
          <p:nvPr/>
        </p:nvSpPr>
        <p:spPr>
          <a:xfrm>
            <a:off x="9058080" y="5662962"/>
            <a:ext cx="2532556"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我们的研究问题</a:t>
            </a:r>
          </a:p>
        </p:txBody>
      </p:sp>
      <p:sp>
        <p:nvSpPr>
          <p:cNvPr id="50" name="箭头: 右 49">
            <a:extLst>
              <a:ext uri="{FF2B5EF4-FFF2-40B4-BE49-F238E27FC236}">
                <a16:creationId xmlns:a16="http://schemas.microsoft.com/office/drawing/2014/main" id="{AA2290E9-7ECE-4431-B739-04097CE3762D}"/>
              </a:ext>
            </a:extLst>
          </p:cNvPr>
          <p:cNvSpPr/>
          <p:nvPr/>
        </p:nvSpPr>
        <p:spPr>
          <a:xfrm>
            <a:off x="8300501" y="5833983"/>
            <a:ext cx="485359" cy="287222"/>
          </a:xfrm>
          <a:prstGeom prst="right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solidFill>
            </a:endParaRPr>
          </a:p>
        </p:txBody>
      </p:sp>
      <p:grpSp>
        <p:nvGrpSpPr>
          <p:cNvPr id="53" name="组合 52">
            <a:extLst>
              <a:ext uri="{FF2B5EF4-FFF2-40B4-BE49-F238E27FC236}">
                <a16:creationId xmlns:a16="http://schemas.microsoft.com/office/drawing/2014/main" id="{19953B7A-AFF2-4856-9682-C4EA78A61BCE}"/>
              </a:ext>
            </a:extLst>
          </p:cNvPr>
          <p:cNvGrpSpPr/>
          <p:nvPr/>
        </p:nvGrpSpPr>
        <p:grpSpPr>
          <a:xfrm>
            <a:off x="2156573" y="1266581"/>
            <a:ext cx="2766261" cy="1775235"/>
            <a:chOff x="2775717" y="1336920"/>
            <a:chExt cx="2766261" cy="1775235"/>
          </a:xfrm>
        </p:grpSpPr>
        <p:sp>
          <p:nvSpPr>
            <p:cNvPr id="51" name="矩形: 圆角 50">
              <a:extLst>
                <a:ext uri="{FF2B5EF4-FFF2-40B4-BE49-F238E27FC236}">
                  <a16:creationId xmlns:a16="http://schemas.microsoft.com/office/drawing/2014/main" id="{FA2B5574-E262-47CA-A46C-FECD812CB801}"/>
                </a:ext>
              </a:extLst>
            </p:cNvPr>
            <p:cNvSpPr/>
            <p:nvPr/>
          </p:nvSpPr>
          <p:spPr>
            <a:xfrm>
              <a:off x="2921775" y="1502115"/>
              <a:ext cx="2620203" cy="1610040"/>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en-US" altLang="zh-CN" sz="2400" b="1" dirty="0">
                  <a:solidFill>
                    <a:schemeClr val="tx1"/>
                  </a:solidFill>
                </a:rPr>
                <a:t>Cluster </a:t>
              </a:r>
              <a:r>
                <a:rPr lang="zh-CN" altLang="en-US" sz="2400" b="1" dirty="0">
                  <a:solidFill>
                    <a:schemeClr val="tx1"/>
                  </a:solidFill>
                </a:rPr>
                <a:t>聚类</a:t>
              </a: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危险程度量化</a:t>
              </a:r>
            </a:p>
          </p:txBody>
        </p:sp>
        <p:sp>
          <p:nvSpPr>
            <p:cNvPr id="52" name="矩形: 圆角 51">
              <a:extLst>
                <a:ext uri="{FF2B5EF4-FFF2-40B4-BE49-F238E27FC236}">
                  <a16:creationId xmlns:a16="http://schemas.microsoft.com/office/drawing/2014/main" id="{56718AB0-0EA2-430B-AB6F-C3453D961C2F}"/>
                </a:ext>
              </a:extLst>
            </p:cNvPr>
            <p:cNvSpPr/>
            <p:nvPr/>
          </p:nvSpPr>
          <p:spPr>
            <a:xfrm>
              <a:off x="2775717" y="1336920"/>
              <a:ext cx="1956619"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数据预处理</a:t>
              </a:r>
            </a:p>
          </p:txBody>
        </p:sp>
      </p:grpSp>
      <p:grpSp>
        <p:nvGrpSpPr>
          <p:cNvPr id="69" name="组合 68">
            <a:extLst>
              <a:ext uri="{FF2B5EF4-FFF2-40B4-BE49-F238E27FC236}">
                <a16:creationId xmlns:a16="http://schemas.microsoft.com/office/drawing/2014/main" id="{248B9CB9-15CD-4DE3-A88B-C22D62BA8998}"/>
              </a:ext>
            </a:extLst>
          </p:cNvPr>
          <p:cNvGrpSpPr/>
          <p:nvPr/>
        </p:nvGrpSpPr>
        <p:grpSpPr>
          <a:xfrm>
            <a:off x="9255026" y="1266581"/>
            <a:ext cx="2484313" cy="1775235"/>
            <a:chOff x="9255026" y="1266581"/>
            <a:chExt cx="2484313" cy="1775235"/>
          </a:xfrm>
        </p:grpSpPr>
        <p:sp>
          <p:nvSpPr>
            <p:cNvPr id="54" name="矩形: 圆角 53">
              <a:extLst>
                <a:ext uri="{FF2B5EF4-FFF2-40B4-BE49-F238E27FC236}">
                  <a16:creationId xmlns:a16="http://schemas.microsoft.com/office/drawing/2014/main" id="{40F7FC3A-4582-4670-A21B-ED5797AA995F}"/>
                </a:ext>
              </a:extLst>
            </p:cNvPr>
            <p:cNvSpPr/>
            <p:nvPr/>
          </p:nvSpPr>
          <p:spPr>
            <a:xfrm>
              <a:off x="9401084" y="1482434"/>
              <a:ext cx="2338255" cy="1559382"/>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粒度的映射</a:t>
              </a:r>
              <a:endParaRPr lang="en-US" altLang="zh-CN" sz="2400" b="1" dirty="0">
                <a:solidFill>
                  <a:schemeClr val="tx2"/>
                </a:solidFill>
              </a:endParaRPr>
            </a:p>
            <a:p>
              <a:pPr marL="342900" indent="-342900">
                <a:buFont typeface="Arial" panose="020B0604020202020204" pitchFamily="34" charset="0"/>
                <a:buChar char="•"/>
              </a:pPr>
              <a:r>
                <a:rPr lang="zh-CN" altLang="en-US" sz="2400" b="1" dirty="0">
                  <a:solidFill>
                    <a:schemeClr val="tx2"/>
                  </a:solidFill>
                </a:rPr>
                <a:t>实验结果</a:t>
              </a:r>
            </a:p>
          </p:txBody>
        </p:sp>
        <p:sp>
          <p:nvSpPr>
            <p:cNvPr id="55" name="矩形: 圆角 54">
              <a:extLst>
                <a:ext uri="{FF2B5EF4-FFF2-40B4-BE49-F238E27FC236}">
                  <a16:creationId xmlns:a16="http://schemas.microsoft.com/office/drawing/2014/main" id="{7CC60612-3AE3-4922-90C5-5CF087E6EDB8}"/>
                </a:ext>
              </a:extLst>
            </p:cNvPr>
            <p:cNvSpPr/>
            <p:nvPr/>
          </p:nvSpPr>
          <p:spPr>
            <a:xfrm>
              <a:off x="9255026" y="1266581"/>
              <a:ext cx="2102678"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输出粒度对齐</a:t>
              </a:r>
              <a:endParaRPr lang="zh-CN" altLang="en-US" sz="2400" b="1" dirty="0">
                <a:solidFill>
                  <a:schemeClr val="tx1"/>
                </a:solidFill>
              </a:endParaRPr>
            </a:p>
          </p:txBody>
        </p:sp>
      </p:grpSp>
      <p:sp>
        <p:nvSpPr>
          <p:cNvPr id="57" name="箭头: 上 56">
            <a:extLst>
              <a:ext uri="{FF2B5EF4-FFF2-40B4-BE49-F238E27FC236}">
                <a16:creationId xmlns:a16="http://schemas.microsoft.com/office/drawing/2014/main" id="{1BB2D910-0B56-4172-A6C8-51AE062185EA}"/>
              </a:ext>
            </a:extLst>
          </p:cNvPr>
          <p:cNvSpPr/>
          <p:nvPr/>
        </p:nvSpPr>
        <p:spPr>
          <a:xfrm rot="20673327">
            <a:off x="4572134" y="5199839"/>
            <a:ext cx="245698" cy="48085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58" name="箭头: 上 57">
            <a:extLst>
              <a:ext uri="{FF2B5EF4-FFF2-40B4-BE49-F238E27FC236}">
                <a16:creationId xmlns:a16="http://schemas.microsoft.com/office/drawing/2014/main" id="{03C1F5C2-B365-441F-828F-F12D66604859}"/>
              </a:ext>
            </a:extLst>
          </p:cNvPr>
          <p:cNvSpPr/>
          <p:nvPr/>
        </p:nvSpPr>
        <p:spPr>
          <a:xfrm rot="1616203">
            <a:off x="4808703" y="5182357"/>
            <a:ext cx="245698" cy="515815"/>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Flow diagram</a:t>
            </a:r>
            <a:endParaRPr lang="zh-CN" altLang="en-US" b="1"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18BBB3AC-63BC-4ACA-8724-C15E29F9B00A}"/>
              </a:ext>
            </a:extLst>
          </p:cNvPr>
          <p:cNvGrpSpPr/>
          <p:nvPr/>
        </p:nvGrpSpPr>
        <p:grpSpPr>
          <a:xfrm>
            <a:off x="5109879" y="1266581"/>
            <a:ext cx="4049362" cy="2827018"/>
            <a:chOff x="5064159" y="1266581"/>
            <a:chExt cx="4049362" cy="2827018"/>
          </a:xfrm>
        </p:grpSpPr>
        <p:sp>
          <p:nvSpPr>
            <p:cNvPr id="60" name="矩形: 圆角 59">
              <a:extLst>
                <a:ext uri="{FF2B5EF4-FFF2-40B4-BE49-F238E27FC236}">
                  <a16:creationId xmlns:a16="http://schemas.microsoft.com/office/drawing/2014/main" id="{81A6DE0B-3F23-40DD-8EA4-559470193AED}"/>
                </a:ext>
              </a:extLst>
            </p:cNvPr>
            <p:cNvSpPr/>
            <p:nvPr/>
          </p:nvSpPr>
          <p:spPr>
            <a:xfrm>
              <a:off x="5136311" y="1411771"/>
              <a:ext cx="3977210" cy="2681828"/>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b="1" dirty="0">
                <a:solidFill>
                  <a:schemeClr val="tx1"/>
                </a:solidFill>
              </a:endParaRPr>
            </a:p>
            <a:p>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线性</a:t>
              </a:r>
              <a:r>
                <a:rPr lang="en-US" altLang="zh-CN" sz="2400" b="1" dirty="0">
                  <a:solidFill>
                    <a:schemeClr val="tx2"/>
                  </a:solidFill>
                </a:rPr>
                <a:t>Baseline</a:t>
              </a:r>
            </a:p>
            <a:p>
              <a:pPr marL="342900" indent="-342900">
                <a:buFont typeface="Arial" panose="020B0604020202020204" pitchFamily="34" charset="0"/>
                <a:buChar char="•"/>
              </a:pPr>
              <a:r>
                <a:rPr lang="en-US" altLang="zh-CN" sz="2400" b="1" dirty="0">
                  <a:solidFill>
                    <a:schemeClr val="tx1"/>
                  </a:solidFill>
                </a:rPr>
                <a:t>LSTM</a:t>
              </a:r>
            </a:p>
            <a:p>
              <a:pPr marL="342900" indent="-342900">
                <a:buFont typeface="Arial" panose="020B0604020202020204" pitchFamily="34" charset="0"/>
                <a:buChar char="•"/>
              </a:pPr>
              <a:r>
                <a:rPr lang="en-US" altLang="zh-CN" sz="2400" b="1" dirty="0">
                  <a:solidFill>
                    <a:schemeClr val="tx2"/>
                  </a:solidFill>
                </a:rPr>
                <a:t>LSTM+</a:t>
              </a:r>
              <a:r>
                <a:rPr lang="zh-CN" altLang="en-US" sz="2400" b="1" dirty="0">
                  <a:solidFill>
                    <a:schemeClr val="tx2"/>
                  </a:solidFill>
                </a:rPr>
                <a:t>时间衰减</a:t>
              </a:r>
            </a:p>
            <a:p>
              <a:pPr marL="342900" indent="-342900">
                <a:buFont typeface="Arial" panose="020B0604020202020204" pitchFamily="34" charset="0"/>
                <a:buChar char="•"/>
              </a:pPr>
              <a:r>
                <a:rPr lang="en-US" altLang="zh-CN" sz="2400" b="1" dirty="0">
                  <a:solidFill>
                    <a:schemeClr val="tx1"/>
                  </a:solidFill>
                </a:rPr>
                <a:t>CNN LSTM</a:t>
              </a:r>
            </a:p>
            <a:p>
              <a:pPr marL="342900" indent="-342900">
                <a:buFont typeface="Arial" panose="020B0604020202020204" pitchFamily="34" charset="0"/>
                <a:buChar char="•"/>
              </a:pPr>
              <a:r>
                <a:rPr lang="en-US" altLang="zh-CN" sz="2400" b="1" dirty="0">
                  <a:solidFill>
                    <a:schemeClr val="tx2"/>
                  </a:solidFill>
                </a:rPr>
                <a:t>CNN LSTM+</a:t>
              </a:r>
              <a:r>
                <a:rPr lang="zh-CN" altLang="en-US" sz="2400" b="1" dirty="0">
                  <a:solidFill>
                    <a:schemeClr val="tx2"/>
                  </a:solidFill>
                </a:rPr>
                <a:t>时间衰减</a:t>
              </a:r>
              <a:endParaRPr lang="en-US" altLang="zh-CN" sz="2400" b="1" dirty="0">
                <a:solidFill>
                  <a:schemeClr val="tx2"/>
                </a:solidFill>
              </a:endParaRPr>
            </a:p>
            <a:p>
              <a:pPr marL="342900" indent="-342900">
                <a:buFont typeface="Arial" panose="020B0604020202020204" pitchFamily="34" charset="0"/>
                <a:buChar char="•"/>
              </a:pPr>
              <a:endParaRPr lang="en-US" altLang="zh-CN" sz="2400" b="1" dirty="0">
                <a:solidFill>
                  <a:schemeClr val="tx1"/>
                </a:solidFill>
              </a:endParaRPr>
            </a:p>
          </p:txBody>
        </p:sp>
        <p:sp>
          <p:nvSpPr>
            <p:cNvPr id="73" name="矩形: 圆角 72">
              <a:extLst>
                <a:ext uri="{FF2B5EF4-FFF2-40B4-BE49-F238E27FC236}">
                  <a16:creationId xmlns:a16="http://schemas.microsoft.com/office/drawing/2014/main" id="{08518975-E41A-4EA5-B8B1-10971D7BBA06}"/>
                </a:ext>
              </a:extLst>
            </p:cNvPr>
            <p:cNvSpPr/>
            <p:nvPr/>
          </p:nvSpPr>
          <p:spPr>
            <a:xfrm>
              <a:off x="5064159" y="1266581"/>
              <a:ext cx="2453313"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数据输入模型</a:t>
              </a:r>
            </a:p>
          </p:txBody>
        </p:sp>
      </p:grpSp>
      <p:sp>
        <p:nvSpPr>
          <p:cNvPr id="66" name="箭头: 上 65">
            <a:extLst>
              <a:ext uri="{FF2B5EF4-FFF2-40B4-BE49-F238E27FC236}">
                <a16:creationId xmlns:a16="http://schemas.microsoft.com/office/drawing/2014/main" id="{4BCDC7BA-D49A-4A33-B219-A2A32522A11D}"/>
              </a:ext>
            </a:extLst>
          </p:cNvPr>
          <p:cNvSpPr/>
          <p:nvPr/>
        </p:nvSpPr>
        <p:spPr>
          <a:xfrm rot="2033439">
            <a:off x="4564335" y="2779189"/>
            <a:ext cx="221211" cy="201153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5" name="箭头: 上 74">
            <a:extLst>
              <a:ext uri="{FF2B5EF4-FFF2-40B4-BE49-F238E27FC236}">
                <a16:creationId xmlns:a16="http://schemas.microsoft.com/office/drawing/2014/main" id="{C560DA52-E1DC-4B4C-9DF1-4F48BADA0DCB}"/>
              </a:ext>
            </a:extLst>
          </p:cNvPr>
          <p:cNvSpPr/>
          <p:nvPr/>
        </p:nvSpPr>
        <p:spPr>
          <a:xfrm rot="1312725">
            <a:off x="5622645" y="3826944"/>
            <a:ext cx="245698" cy="804596"/>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25" name="椭圆 24">
            <a:extLst>
              <a:ext uri="{FF2B5EF4-FFF2-40B4-BE49-F238E27FC236}">
                <a16:creationId xmlns:a16="http://schemas.microsoft.com/office/drawing/2014/main" id="{19177FEB-B792-470D-80B8-B08CB0886CCE}"/>
              </a:ext>
            </a:extLst>
          </p:cNvPr>
          <p:cNvSpPr/>
          <p:nvPr/>
        </p:nvSpPr>
        <p:spPr>
          <a:xfrm>
            <a:off x="5151197" y="1743083"/>
            <a:ext cx="3091836" cy="838205"/>
          </a:xfrm>
          <a:prstGeom prst="ellipse">
            <a:avLst/>
          </a:prstGeom>
          <a:noFill/>
          <a:ln w="57150">
            <a:solidFill>
              <a:srgbClr val="A40006">
                <a:alpha val="36078"/>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4082880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C675E7-72AA-466E-BDCA-6417A8E4A8DC}"/>
              </a:ext>
            </a:extLst>
          </p:cNvPr>
          <p:cNvSpPr/>
          <p:nvPr/>
        </p:nvSpPr>
        <p:spPr>
          <a:xfrm>
            <a:off x="3285050"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时间</a:t>
            </a:r>
          </a:p>
        </p:txBody>
      </p:sp>
      <p:sp>
        <p:nvSpPr>
          <p:cNvPr id="8" name="矩形 7">
            <a:extLst>
              <a:ext uri="{FF2B5EF4-FFF2-40B4-BE49-F238E27FC236}">
                <a16:creationId xmlns:a16="http://schemas.microsoft.com/office/drawing/2014/main" id="{21E698A8-F5B2-4BB3-B15C-01AD07E8CCC4}"/>
              </a:ext>
            </a:extLst>
          </p:cNvPr>
          <p:cNvSpPr/>
          <p:nvPr/>
        </p:nvSpPr>
        <p:spPr>
          <a:xfrm>
            <a:off x="5083804"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空间</a:t>
            </a:r>
          </a:p>
        </p:txBody>
      </p:sp>
      <p:sp>
        <p:nvSpPr>
          <p:cNvPr id="23" name="矩形 22">
            <a:extLst>
              <a:ext uri="{FF2B5EF4-FFF2-40B4-BE49-F238E27FC236}">
                <a16:creationId xmlns:a16="http://schemas.microsoft.com/office/drawing/2014/main" id="{2E6B3E67-FDCB-466B-844A-35BC79B4347D}"/>
              </a:ext>
            </a:extLst>
          </p:cNvPr>
          <p:cNvSpPr/>
          <p:nvPr/>
        </p:nvSpPr>
        <p:spPr>
          <a:xfrm>
            <a:off x="3602242" y="5662962"/>
            <a:ext cx="1956620"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传播性建模</a:t>
            </a:r>
          </a:p>
        </p:txBody>
      </p:sp>
      <p:sp>
        <p:nvSpPr>
          <p:cNvPr id="24" name="矩形 23">
            <a:extLst>
              <a:ext uri="{FF2B5EF4-FFF2-40B4-BE49-F238E27FC236}">
                <a16:creationId xmlns:a16="http://schemas.microsoft.com/office/drawing/2014/main" id="{884F16C3-68EB-453F-BF9E-F29A28414E9D}"/>
              </a:ext>
            </a:extLst>
          </p:cNvPr>
          <p:cNvSpPr/>
          <p:nvPr/>
        </p:nvSpPr>
        <p:spPr>
          <a:xfrm>
            <a:off x="5970815" y="5662962"/>
            <a:ext cx="2102967"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神经网络方案</a:t>
            </a:r>
          </a:p>
        </p:txBody>
      </p:sp>
      <p:sp>
        <p:nvSpPr>
          <p:cNvPr id="40" name="矩形: 圆角 39">
            <a:extLst>
              <a:ext uri="{FF2B5EF4-FFF2-40B4-BE49-F238E27FC236}">
                <a16:creationId xmlns:a16="http://schemas.microsoft.com/office/drawing/2014/main" id="{D175DC80-147F-4388-BA90-C799FF0A1274}"/>
              </a:ext>
            </a:extLst>
          </p:cNvPr>
          <p:cNvSpPr/>
          <p:nvPr/>
        </p:nvSpPr>
        <p:spPr>
          <a:xfrm>
            <a:off x="447910" y="5662962"/>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学界进展调研</a:t>
            </a:r>
          </a:p>
        </p:txBody>
      </p:sp>
      <p:sp>
        <p:nvSpPr>
          <p:cNvPr id="46" name="矩形: 圆角 45">
            <a:extLst>
              <a:ext uri="{FF2B5EF4-FFF2-40B4-BE49-F238E27FC236}">
                <a16:creationId xmlns:a16="http://schemas.microsoft.com/office/drawing/2014/main" id="{6CFA07A6-4C00-46CE-B89D-9A82A2640971}"/>
              </a:ext>
            </a:extLst>
          </p:cNvPr>
          <p:cNvSpPr/>
          <p:nvPr/>
        </p:nvSpPr>
        <p:spPr>
          <a:xfrm>
            <a:off x="447910" y="4645705"/>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数据规律探索</a:t>
            </a:r>
          </a:p>
        </p:txBody>
      </p:sp>
      <p:sp>
        <p:nvSpPr>
          <p:cNvPr id="48" name="矩形: 圆角 47">
            <a:extLst>
              <a:ext uri="{FF2B5EF4-FFF2-40B4-BE49-F238E27FC236}">
                <a16:creationId xmlns:a16="http://schemas.microsoft.com/office/drawing/2014/main" id="{3FF232A4-8498-49B6-8348-A37B92978958}"/>
              </a:ext>
            </a:extLst>
          </p:cNvPr>
          <p:cNvSpPr/>
          <p:nvPr/>
        </p:nvSpPr>
        <p:spPr>
          <a:xfrm>
            <a:off x="447910" y="2278386"/>
            <a:ext cx="1645666"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任务流程</a:t>
            </a:r>
          </a:p>
        </p:txBody>
      </p:sp>
      <p:sp>
        <p:nvSpPr>
          <p:cNvPr id="49" name="矩形 48">
            <a:extLst>
              <a:ext uri="{FF2B5EF4-FFF2-40B4-BE49-F238E27FC236}">
                <a16:creationId xmlns:a16="http://schemas.microsoft.com/office/drawing/2014/main" id="{DC738ACA-6ED0-4AE4-8CC2-F0C9EA5B00F6}"/>
              </a:ext>
            </a:extLst>
          </p:cNvPr>
          <p:cNvSpPr/>
          <p:nvPr/>
        </p:nvSpPr>
        <p:spPr>
          <a:xfrm>
            <a:off x="9058080" y="5662962"/>
            <a:ext cx="2532556"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我们的研究问题</a:t>
            </a:r>
          </a:p>
        </p:txBody>
      </p:sp>
      <p:sp>
        <p:nvSpPr>
          <p:cNvPr id="50" name="箭头: 右 49">
            <a:extLst>
              <a:ext uri="{FF2B5EF4-FFF2-40B4-BE49-F238E27FC236}">
                <a16:creationId xmlns:a16="http://schemas.microsoft.com/office/drawing/2014/main" id="{AA2290E9-7ECE-4431-B739-04097CE3762D}"/>
              </a:ext>
            </a:extLst>
          </p:cNvPr>
          <p:cNvSpPr/>
          <p:nvPr/>
        </p:nvSpPr>
        <p:spPr>
          <a:xfrm>
            <a:off x="8300501" y="5833983"/>
            <a:ext cx="485359" cy="287222"/>
          </a:xfrm>
          <a:prstGeom prst="right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solidFill>
            </a:endParaRPr>
          </a:p>
        </p:txBody>
      </p:sp>
      <p:grpSp>
        <p:nvGrpSpPr>
          <p:cNvPr id="53" name="组合 52">
            <a:extLst>
              <a:ext uri="{FF2B5EF4-FFF2-40B4-BE49-F238E27FC236}">
                <a16:creationId xmlns:a16="http://schemas.microsoft.com/office/drawing/2014/main" id="{19953B7A-AFF2-4856-9682-C4EA78A61BCE}"/>
              </a:ext>
            </a:extLst>
          </p:cNvPr>
          <p:cNvGrpSpPr/>
          <p:nvPr/>
        </p:nvGrpSpPr>
        <p:grpSpPr>
          <a:xfrm>
            <a:off x="2156573" y="1266581"/>
            <a:ext cx="2766261" cy="1775235"/>
            <a:chOff x="2775717" y="1336920"/>
            <a:chExt cx="2766261" cy="1775235"/>
          </a:xfrm>
        </p:grpSpPr>
        <p:sp>
          <p:nvSpPr>
            <p:cNvPr id="51" name="矩形: 圆角 50">
              <a:extLst>
                <a:ext uri="{FF2B5EF4-FFF2-40B4-BE49-F238E27FC236}">
                  <a16:creationId xmlns:a16="http://schemas.microsoft.com/office/drawing/2014/main" id="{FA2B5574-E262-47CA-A46C-FECD812CB801}"/>
                </a:ext>
              </a:extLst>
            </p:cNvPr>
            <p:cNvSpPr/>
            <p:nvPr/>
          </p:nvSpPr>
          <p:spPr>
            <a:xfrm>
              <a:off x="2921775" y="1502115"/>
              <a:ext cx="2620203" cy="1610040"/>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en-US" altLang="zh-CN" sz="2400" b="1" dirty="0">
                  <a:solidFill>
                    <a:schemeClr val="tx1"/>
                  </a:solidFill>
                </a:rPr>
                <a:t>Cluster </a:t>
              </a:r>
              <a:r>
                <a:rPr lang="zh-CN" altLang="en-US" sz="2400" b="1" dirty="0">
                  <a:solidFill>
                    <a:schemeClr val="tx1"/>
                  </a:solidFill>
                </a:rPr>
                <a:t>聚类</a:t>
              </a: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危险程度量化</a:t>
              </a:r>
            </a:p>
          </p:txBody>
        </p:sp>
        <p:sp>
          <p:nvSpPr>
            <p:cNvPr id="52" name="矩形: 圆角 51">
              <a:extLst>
                <a:ext uri="{FF2B5EF4-FFF2-40B4-BE49-F238E27FC236}">
                  <a16:creationId xmlns:a16="http://schemas.microsoft.com/office/drawing/2014/main" id="{56718AB0-0EA2-430B-AB6F-C3453D961C2F}"/>
                </a:ext>
              </a:extLst>
            </p:cNvPr>
            <p:cNvSpPr/>
            <p:nvPr/>
          </p:nvSpPr>
          <p:spPr>
            <a:xfrm>
              <a:off x="2775717" y="1336920"/>
              <a:ext cx="1956619"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数据预处理</a:t>
              </a:r>
            </a:p>
          </p:txBody>
        </p:sp>
      </p:grpSp>
      <p:grpSp>
        <p:nvGrpSpPr>
          <p:cNvPr id="69" name="组合 68">
            <a:extLst>
              <a:ext uri="{FF2B5EF4-FFF2-40B4-BE49-F238E27FC236}">
                <a16:creationId xmlns:a16="http://schemas.microsoft.com/office/drawing/2014/main" id="{248B9CB9-15CD-4DE3-A88B-C22D62BA8998}"/>
              </a:ext>
            </a:extLst>
          </p:cNvPr>
          <p:cNvGrpSpPr/>
          <p:nvPr/>
        </p:nvGrpSpPr>
        <p:grpSpPr>
          <a:xfrm>
            <a:off x="9255026" y="1266581"/>
            <a:ext cx="2484313" cy="1775235"/>
            <a:chOff x="9255026" y="1266581"/>
            <a:chExt cx="2484313" cy="1775235"/>
          </a:xfrm>
        </p:grpSpPr>
        <p:sp>
          <p:nvSpPr>
            <p:cNvPr id="54" name="矩形: 圆角 53">
              <a:extLst>
                <a:ext uri="{FF2B5EF4-FFF2-40B4-BE49-F238E27FC236}">
                  <a16:creationId xmlns:a16="http://schemas.microsoft.com/office/drawing/2014/main" id="{40F7FC3A-4582-4670-A21B-ED5797AA995F}"/>
                </a:ext>
              </a:extLst>
            </p:cNvPr>
            <p:cNvSpPr/>
            <p:nvPr/>
          </p:nvSpPr>
          <p:spPr>
            <a:xfrm>
              <a:off x="9401084" y="1482434"/>
              <a:ext cx="2338255" cy="1559382"/>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粒度的映射</a:t>
              </a:r>
              <a:endParaRPr lang="en-US" altLang="zh-CN" sz="2400" b="1" dirty="0">
                <a:solidFill>
                  <a:schemeClr val="tx2"/>
                </a:solidFill>
              </a:endParaRPr>
            </a:p>
            <a:p>
              <a:pPr marL="342900" indent="-342900">
                <a:buFont typeface="Arial" panose="020B0604020202020204" pitchFamily="34" charset="0"/>
                <a:buChar char="•"/>
              </a:pPr>
              <a:r>
                <a:rPr lang="zh-CN" altLang="en-US" sz="2400" b="1" dirty="0">
                  <a:solidFill>
                    <a:schemeClr val="tx2"/>
                  </a:solidFill>
                </a:rPr>
                <a:t>实验结果</a:t>
              </a:r>
            </a:p>
          </p:txBody>
        </p:sp>
        <p:sp>
          <p:nvSpPr>
            <p:cNvPr id="55" name="矩形: 圆角 54">
              <a:extLst>
                <a:ext uri="{FF2B5EF4-FFF2-40B4-BE49-F238E27FC236}">
                  <a16:creationId xmlns:a16="http://schemas.microsoft.com/office/drawing/2014/main" id="{7CC60612-3AE3-4922-90C5-5CF087E6EDB8}"/>
                </a:ext>
              </a:extLst>
            </p:cNvPr>
            <p:cNvSpPr/>
            <p:nvPr/>
          </p:nvSpPr>
          <p:spPr>
            <a:xfrm>
              <a:off x="9255026" y="1266581"/>
              <a:ext cx="2102678"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输出粒度对齐</a:t>
              </a:r>
              <a:endParaRPr lang="zh-CN" altLang="en-US" sz="2400" b="1" dirty="0">
                <a:solidFill>
                  <a:schemeClr val="tx1"/>
                </a:solidFill>
              </a:endParaRPr>
            </a:p>
          </p:txBody>
        </p:sp>
      </p:grpSp>
      <p:sp>
        <p:nvSpPr>
          <p:cNvPr id="57" name="箭头: 上 56">
            <a:extLst>
              <a:ext uri="{FF2B5EF4-FFF2-40B4-BE49-F238E27FC236}">
                <a16:creationId xmlns:a16="http://schemas.microsoft.com/office/drawing/2014/main" id="{1BB2D910-0B56-4172-A6C8-51AE062185EA}"/>
              </a:ext>
            </a:extLst>
          </p:cNvPr>
          <p:cNvSpPr/>
          <p:nvPr/>
        </p:nvSpPr>
        <p:spPr>
          <a:xfrm rot="20673327">
            <a:off x="4572134" y="5199839"/>
            <a:ext cx="245698" cy="48085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58" name="箭头: 上 57">
            <a:extLst>
              <a:ext uri="{FF2B5EF4-FFF2-40B4-BE49-F238E27FC236}">
                <a16:creationId xmlns:a16="http://schemas.microsoft.com/office/drawing/2014/main" id="{03C1F5C2-B365-441F-828F-F12D66604859}"/>
              </a:ext>
            </a:extLst>
          </p:cNvPr>
          <p:cNvSpPr/>
          <p:nvPr/>
        </p:nvSpPr>
        <p:spPr>
          <a:xfrm rot="1616203">
            <a:off x="4808703" y="5182357"/>
            <a:ext cx="245698" cy="515815"/>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Flow diagram</a:t>
            </a:r>
            <a:endParaRPr lang="zh-CN" altLang="en-US" b="1"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18BBB3AC-63BC-4ACA-8724-C15E29F9B00A}"/>
              </a:ext>
            </a:extLst>
          </p:cNvPr>
          <p:cNvGrpSpPr/>
          <p:nvPr/>
        </p:nvGrpSpPr>
        <p:grpSpPr>
          <a:xfrm>
            <a:off x="5109879" y="1266581"/>
            <a:ext cx="4049362" cy="2827018"/>
            <a:chOff x="5064159" y="1266581"/>
            <a:chExt cx="4049362" cy="2827018"/>
          </a:xfrm>
        </p:grpSpPr>
        <p:sp>
          <p:nvSpPr>
            <p:cNvPr id="60" name="矩形: 圆角 59">
              <a:extLst>
                <a:ext uri="{FF2B5EF4-FFF2-40B4-BE49-F238E27FC236}">
                  <a16:creationId xmlns:a16="http://schemas.microsoft.com/office/drawing/2014/main" id="{81A6DE0B-3F23-40DD-8EA4-559470193AED}"/>
                </a:ext>
              </a:extLst>
            </p:cNvPr>
            <p:cNvSpPr/>
            <p:nvPr/>
          </p:nvSpPr>
          <p:spPr>
            <a:xfrm>
              <a:off x="5136311" y="1411771"/>
              <a:ext cx="3977210" cy="2681828"/>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b="1" dirty="0">
                <a:solidFill>
                  <a:schemeClr val="tx1"/>
                </a:solidFill>
              </a:endParaRPr>
            </a:p>
            <a:p>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线性</a:t>
              </a:r>
              <a:r>
                <a:rPr lang="en-US" altLang="zh-CN" sz="2400" b="1" dirty="0">
                  <a:solidFill>
                    <a:schemeClr val="tx2"/>
                  </a:solidFill>
                </a:rPr>
                <a:t>Baseline</a:t>
              </a:r>
            </a:p>
            <a:p>
              <a:pPr marL="342900" indent="-342900">
                <a:buFont typeface="Arial" panose="020B0604020202020204" pitchFamily="34" charset="0"/>
                <a:buChar char="•"/>
              </a:pPr>
              <a:r>
                <a:rPr lang="en-US" altLang="zh-CN" sz="2400" b="1" dirty="0">
                  <a:solidFill>
                    <a:schemeClr val="tx1"/>
                  </a:solidFill>
                </a:rPr>
                <a:t>LSTM</a:t>
              </a:r>
            </a:p>
            <a:p>
              <a:pPr marL="342900" indent="-342900">
                <a:buFont typeface="Arial" panose="020B0604020202020204" pitchFamily="34" charset="0"/>
                <a:buChar char="•"/>
              </a:pPr>
              <a:r>
                <a:rPr lang="en-US" altLang="zh-CN" sz="2400" b="1" dirty="0">
                  <a:solidFill>
                    <a:schemeClr val="tx2"/>
                  </a:solidFill>
                </a:rPr>
                <a:t>LSTM+</a:t>
              </a:r>
              <a:r>
                <a:rPr lang="zh-CN" altLang="en-US" sz="2400" b="1" dirty="0">
                  <a:solidFill>
                    <a:schemeClr val="tx2"/>
                  </a:solidFill>
                </a:rPr>
                <a:t>时间衰减</a:t>
              </a:r>
            </a:p>
            <a:p>
              <a:pPr marL="342900" indent="-342900">
                <a:buFont typeface="Arial" panose="020B0604020202020204" pitchFamily="34" charset="0"/>
                <a:buChar char="•"/>
              </a:pPr>
              <a:r>
                <a:rPr lang="en-US" altLang="zh-CN" sz="2400" b="1" dirty="0">
                  <a:solidFill>
                    <a:schemeClr val="tx1"/>
                  </a:solidFill>
                </a:rPr>
                <a:t>CNN LSTM</a:t>
              </a:r>
            </a:p>
            <a:p>
              <a:pPr marL="342900" indent="-342900">
                <a:buFont typeface="Arial" panose="020B0604020202020204" pitchFamily="34" charset="0"/>
                <a:buChar char="•"/>
              </a:pPr>
              <a:r>
                <a:rPr lang="en-US" altLang="zh-CN" sz="2400" b="1" dirty="0">
                  <a:solidFill>
                    <a:schemeClr val="tx2"/>
                  </a:solidFill>
                </a:rPr>
                <a:t>CNN LSTM+</a:t>
              </a:r>
              <a:r>
                <a:rPr lang="zh-CN" altLang="en-US" sz="2400" b="1" dirty="0">
                  <a:solidFill>
                    <a:schemeClr val="tx2"/>
                  </a:solidFill>
                </a:rPr>
                <a:t>时间衰减</a:t>
              </a:r>
              <a:endParaRPr lang="en-US" altLang="zh-CN" sz="2400" b="1" dirty="0">
                <a:solidFill>
                  <a:schemeClr val="tx2"/>
                </a:solidFill>
              </a:endParaRPr>
            </a:p>
            <a:p>
              <a:pPr marL="342900" indent="-342900">
                <a:buFont typeface="Arial" panose="020B0604020202020204" pitchFamily="34" charset="0"/>
                <a:buChar char="•"/>
              </a:pPr>
              <a:endParaRPr lang="en-US" altLang="zh-CN" sz="2400" b="1" dirty="0">
                <a:solidFill>
                  <a:schemeClr val="tx1"/>
                </a:solidFill>
              </a:endParaRPr>
            </a:p>
          </p:txBody>
        </p:sp>
        <p:sp>
          <p:nvSpPr>
            <p:cNvPr id="73" name="矩形: 圆角 72">
              <a:extLst>
                <a:ext uri="{FF2B5EF4-FFF2-40B4-BE49-F238E27FC236}">
                  <a16:creationId xmlns:a16="http://schemas.microsoft.com/office/drawing/2014/main" id="{08518975-E41A-4EA5-B8B1-10971D7BBA06}"/>
                </a:ext>
              </a:extLst>
            </p:cNvPr>
            <p:cNvSpPr/>
            <p:nvPr/>
          </p:nvSpPr>
          <p:spPr>
            <a:xfrm>
              <a:off x="5064159" y="1266581"/>
              <a:ext cx="2453313"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数据输入模型</a:t>
              </a:r>
            </a:p>
          </p:txBody>
        </p:sp>
      </p:grpSp>
      <p:sp>
        <p:nvSpPr>
          <p:cNvPr id="66" name="箭头: 上 65">
            <a:extLst>
              <a:ext uri="{FF2B5EF4-FFF2-40B4-BE49-F238E27FC236}">
                <a16:creationId xmlns:a16="http://schemas.microsoft.com/office/drawing/2014/main" id="{4BCDC7BA-D49A-4A33-B219-A2A32522A11D}"/>
              </a:ext>
            </a:extLst>
          </p:cNvPr>
          <p:cNvSpPr/>
          <p:nvPr/>
        </p:nvSpPr>
        <p:spPr>
          <a:xfrm rot="2033439">
            <a:off x="4564335" y="2779189"/>
            <a:ext cx="221211" cy="201153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5" name="箭头: 上 74">
            <a:extLst>
              <a:ext uri="{FF2B5EF4-FFF2-40B4-BE49-F238E27FC236}">
                <a16:creationId xmlns:a16="http://schemas.microsoft.com/office/drawing/2014/main" id="{C560DA52-E1DC-4B4C-9DF1-4F48BADA0DCB}"/>
              </a:ext>
            </a:extLst>
          </p:cNvPr>
          <p:cNvSpPr/>
          <p:nvPr/>
        </p:nvSpPr>
        <p:spPr>
          <a:xfrm rot="1312725">
            <a:off x="5622645" y="3826944"/>
            <a:ext cx="245698" cy="804596"/>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25" name="椭圆 24">
            <a:extLst>
              <a:ext uri="{FF2B5EF4-FFF2-40B4-BE49-F238E27FC236}">
                <a16:creationId xmlns:a16="http://schemas.microsoft.com/office/drawing/2014/main" id="{19177FEB-B792-470D-80B8-B08CB0886CCE}"/>
              </a:ext>
            </a:extLst>
          </p:cNvPr>
          <p:cNvSpPr/>
          <p:nvPr/>
        </p:nvSpPr>
        <p:spPr>
          <a:xfrm>
            <a:off x="5075938" y="2262125"/>
            <a:ext cx="4179088" cy="1756955"/>
          </a:xfrm>
          <a:prstGeom prst="ellipse">
            <a:avLst/>
          </a:prstGeom>
          <a:noFill/>
          <a:ln w="57150">
            <a:solidFill>
              <a:srgbClr val="A40006">
                <a:alpha val="36078"/>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855492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
            <a:extLst>
              <a:ext uri="{FF2B5EF4-FFF2-40B4-BE49-F238E27FC236}">
                <a16:creationId xmlns:a16="http://schemas.microsoft.com/office/drawing/2014/main" id="{8E890881-5D74-4135-B51F-9A23A23B2D14}"/>
              </a:ext>
            </a:extLst>
          </p:cNvPr>
          <p:cNvSpPr>
            <a:spLocks noChangeArrowheads="1"/>
          </p:cNvSpPr>
          <p:nvPr/>
        </p:nvSpPr>
        <p:spPr bwMode="auto">
          <a:xfrm>
            <a:off x="1288648" y="1728419"/>
            <a:ext cx="10386491"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0"/>
              </a:spcBef>
            </a:pPr>
            <a:r>
              <a:rPr lang="en-US" altLang="zh-CN" sz="2800">
                <a:latin typeface="Times New Roman" panose="02020603050405020304" pitchFamily="18" charset="0"/>
                <a:ea typeface="+mj-ea"/>
                <a:cs typeface="Times New Roman" panose="02020603050405020304" pitchFamily="18" charset="0"/>
              </a:rPr>
              <a:t>The prediction grid is too much, and the prediction grid is too much, which may be the misjudgment caused by the excessive dissemination of historical events in the past</a:t>
            </a:r>
            <a:endParaRPr lang="zh-CN" altLang="zh-CN" sz="2800" dirty="0">
              <a:latin typeface="Times New Roman" panose="02020603050405020304" pitchFamily="18" charset="0"/>
              <a:ea typeface="+mj-ea"/>
              <a:cs typeface="Times New Roman" panose="02020603050405020304" pitchFamily="18" charset="0"/>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7380932"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Time decay</a:t>
            </a:r>
            <a:endParaRPr lang="zh-CN" altLang="en-US"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34D93EA-0251-48B5-A237-9B57B4A7EE53}"/>
              </a:ext>
            </a:extLst>
          </p:cNvPr>
          <p:cNvSpPr>
            <a:spLocks noChangeArrowheads="1"/>
          </p:cNvSpPr>
          <p:nvPr/>
        </p:nvSpPr>
        <p:spPr bwMode="auto">
          <a:xfrm>
            <a:off x="516861" y="1220304"/>
            <a:ext cx="8198876"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90000"/>
              </a:lnSpc>
              <a:spcBef>
                <a:spcPct val="0"/>
              </a:spcBef>
              <a:buFont typeface="Arial" panose="020B0604020202020204" pitchFamily="34" charset="0"/>
              <a:buChar char="•"/>
            </a:pPr>
            <a:r>
              <a:rPr lang="en-US" altLang="zh-CN" sz="3200" b="1" dirty="0">
                <a:latin typeface="Times New Roman" panose="02020603050405020304" pitchFamily="18" charset="0"/>
                <a:ea typeface="+mj-ea"/>
                <a:cs typeface="Times New Roman" panose="02020603050405020304" pitchFamily="18" charset="0"/>
              </a:rPr>
              <a:t>Why time decay</a:t>
            </a:r>
            <a:endParaRPr lang="zh-CN" altLang="zh-CN" sz="3200" b="1" dirty="0">
              <a:latin typeface="Times New Roman" panose="02020603050405020304" pitchFamily="18" charset="0"/>
              <a:ea typeface="+mj-ea"/>
              <a:cs typeface="Times New Roman" panose="02020603050405020304" pitchFamily="18" charset="0"/>
            </a:endParaRPr>
          </a:p>
        </p:txBody>
      </p:sp>
      <p:sp>
        <p:nvSpPr>
          <p:cNvPr id="28" name="Rectangle 1">
            <a:extLst>
              <a:ext uri="{FF2B5EF4-FFF2-40B4-BE49-F238E27FC236}">
                <a16:creationId xmlns:a16="http://schemas.microsoft.com/office/drawing/2014/main" id="{FB38E10E-3837-4965-9CA9-07ADE683DCB4}"/>
              </a:ext>
            </a:extLst>
          </p:cNvPr>
          <p:cNvSpPr>
            <a:spLocks noChangeArrowheads="1"/>
          </p:cNvSpPr>
          <p:nvPr/>
        </p:nvSpPr>
        <p:spPr bwMode="auto">
          <a:xfrm>
            <a:off x="516861" y="3661092"/>
            <a:ext cx="8198876"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90000"/>
              </a:lnSpc>
              <a:spcBef>
                <a:spcPct val="0"/>
              </a:spcBef>
              <a:buFont typeface="Arial" panose="020B0604020202020204" pitchFamily="34" charset="0"/>
              <a:buChar char="•"/>
            </a:pPr>
            <a:r>
              <a:rPr lang="en-US" altLang="zh-CN" sz="3200" b="1" dirty="0">
                <a:latin typeface="Times New Roman" panose="02020603050405020304" pitchFamily="18" charset="0"/>
                <a:ea typeface="+mj-ea"/>
                <a:cs typeface="Times New Roman" panose="02020603050405020304" pitchFamily="18" charset="0"/>
              </a:rPr>
              <a:t>Decay method</a:t>
            </a:r>
            <a:endParaRPr lang="zh-CN" altLang="zh-CN" sz="3200" b="1" dirty="0">
              <a:latin typeface="Times New Roman" panose="02020603050405020304" pitchFamily="18" charset="0"/>
              <a:ea typeface="+mj-ea"/>
              <a:cs typeface="Times New Roman" panose="02020603050405020304" pitchFamily="18" charset="0"/>
            </a:endParaRPr>
          </a:p>
        </p:txBody>
      </p:sp>
      <p:pic>
        <p:nvPicPr>
          <p:cNvPr id="9" name="图片 8">
            <a:extLst>
              <a:ext uri="{FF2B5EF4-FFF2-40B4-BE49-F238E27FC236}">
                <a16:creationId xmlns:a16="http://schemas.microsoft.com/office/drawing/2014/main" id="{6C3A07B4-7A12-4D97-800F-57D9CADEA8F1}"/>
              </a:ext>
            </a:extLst>
          </p:cNvPr>
          <p:cNvPicPr>
            <a:picLocks noChangeAspect="1"/>
          </p:cNvPicPr>
          <p:nvPr/>
        </p:nvPicPr>
        <p:blipFill>
          <a:blip r:embed="rId3"/>
          <a:stretch>
            <a:fillRect/>
          </a:stretch>
        </p:blipFill>
        <p:spPr>
          <a:xfrm>
            <a:off x="1242412" y="4192360"/>
            <a:ext cx="5239481" cy="914528"/>
          </a:xfrm>
          <a:prstGeom prst="rect">
            <a:avLst/>
          </a:prstGeom>
        </p:spPr>
      </p:pic>
      <p:pic>
        <p:nvPicPr>
          <p:cNvPr id="1030" name="Picture 6">
            <a:extLst>
              <a:ext uri="{FF2B5EF4-FFF2-40B4-BE49-F238E27FC236}">
                <a16:creationId xmlns:a16="http://schemas.microsoft.com/office/drawing/2014/main" id="{68332AA1-F189-484D-89AA-9CE159EFF3F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66251" y="2637800"/>
            <a:ext cx="3546764" cy="33525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5B9C0E23-1CCF-44A3-8E8F-554BF1D74AD9}"/>
              </a:ext>
            </a:extLst>
          </p:cNvPr>
          <p:cNvGrpSpPr/>
          <p:nvPr/>
        </p:nvGrpSpPr>
        <p:grpSpPr>
          <a:xfrm>
            <a:off x="0" y="6246771"/>
            <a:ext cx="12192000" cy="600076"/>
            <a:chOff x="0" y="6134100"/>
            <a:chExt cx="11039475" cy="723901"/>
          </a:xfrm>
          <a:solidFill>
            <a:schemeClr val="bg1">
              <a:lumMod val="50000"/>
            </a:schemeClr>
          </a:solidFill>
        </p:grpSpPr>
        <p:sp>
          <p:nvSpPr>
            <p:cNvPr id="10" name="矩形 9">
              <a:extLst>
                <a:ext uri="{FF2B5EF4-FFF2-40B4-BE49-F238E27FC236}">
                  <a16:creationId xmlns:a16="http://schemas.microsoft.com/office/drawing/2014/main" id="{A580D92D-5B18-488C-9BAE-EB601FF5EDF8}"/>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11" name="矩形 10">
              <a:extLst>
                <a:ext uri="{FF2B5EF4-FFF2-40B4-BE49-F238E27FC236}">
                  <a16:creationId xmlns:a16="http://schemas.microsoft.com/office/drawing/2014/main" id="{99B12EB1-F5D9-40AB-8181-B29A56448020}"/>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12" name="矩形 11">
              <a:extLst>
                <a:ext uri="{FF2B5EF4-FFF2-40B4-BE49-F238E27FC236}">
                  <a16:creationId xmlns:a16="http://schemas.microsoft.com/office/drawing/2014/main" id="{3AF75679-FF4B-4E75-8A99-2A480B7B2EF9}"/>
                </a:ext>
              </a:extLst>
            </p:cNvPr>
            <p:cNvSpPr/>
            <p:nvPr/>
          </p:nvSpPr>
          <p:spPr>
            <a:xfrm>
              <a:off x="5749083" y="6134101"/>
              <a:ext cx="265866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13" name="矩形 12">
              <a:extLst>
                <a:ext uri="{FF2B5EF4-FFF2-40B4-BE49-F238E27FC236}">
                  <a16:creationId xmlns:a16="http://schemas.microsoft.com/office/drawing/2014/main" id="{A3B03050-FDBB-48D2-889E-813B19C7DEA4}"/>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53448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C675E7-72AA-466E-BDCA-6417A8E4A8DC}"/>
              </a:ext>
            </a:extLst>
          </p:cNvPr>
          <p:cNvSpPr/>
          <p:nvPr/>
        </p:nvSpPr>
        <p:spPr>
          <a:xfrm>
            <a:off x="3285050"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时间</a:t>
            </a:r>
          </a:p>
        </p:txBody>
      </p:sp>
      <p:sp>
        <p:nvSpPr>
          <p:cNvPr id="8" name="矩形 7">
            <a:extLst>
              <a:ext uri="{FF2B5EF4-FFF2-40B4-BE49-F238E27FC236}">
                <a16:creationId xmlns:a16="http://schemas.microsoft.com/office/drawing/2014/main" id="{21E698A8-F5B2-4BB3-B15C-01AD07E8CCC4}"/>
              </a:ext>
            </a:extLst>
          </p:cNvPr>
          <p:cNvSpPr/>
          <p:nvPr/>
        </p:nvSpPr>
        <p:spPr>
          <a:xfrm>
            <a:off x="5083804"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空间</a:t>
            </a:r>
          </a:p>
        </p:txBody>
      </p:sp>
      <p:sp>
        <p:nvSpPr>
          <p:cNvPr id="23" name="矩形 22">
            <a:extLst>
              <a:ext uri="{FF2B5EF4-FFF2-40B4-BE49-F238E27FC236}">
                <a16:creationId xmlns:a16="http://schemas.microsoft.com/office/drawing/2014/main" id="{2E6B3E67-FDCB-466B-844A-35BC79B4347D}"/>
              </a:ext>
            </a:extLst>
          </p:cNvPr>
          <p:cNvSpPr/>
          <p:nvPr/>
        </p:nvSpPr>
        <p:spPr>
          <a:xfrm>
            <a:off x="3602242" y="5662962"/>
            <a:ext cx="1956620"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传播性建模</a:t>
            </a:r>
          </a:p>
        </p:txBody>
      </p:sp>
      <p:sp>
        <p:nvSpPr>
          <p:cNvPr id="24" name="矩形 23">
            <a:extLst>
              <a:ext uri="{FF2B5EF4-FFF2-40B4-BE49-F238E27FC236}">
                <a16:creationId xmlns:a16="http://schemas.microsoft.com/office/drawing/2014/main" id="{884F16C3-68EB-453F-BF9E-F29A28414E9D}"/>
              </a:ext>
            </a:extLst>
          </p:cNvPr>
          <p:cNvSpPr/>
          <p:nvPr/>
        </p:nvSpPr>
        <p:spPr>
          <a:xfrm>
            <a:off x="5970815" y="5662962"/>
            <a:ext cx="2102967"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神经网络方案</a:t>
            </a:r>
          </a:p>
        </p:txBody>
      </p:sp>
      <p:sp>
        <p:nvSpPr>
          <p:cNvPr id="40" name="矩形: 圆角 39">
            <a:extLst>
              <a:ext uri="{FF2B5EF4-FFF2-40B4-BE49-F238E27FC236}">
                <a16:creationId xmlns:a16="http://schemas.microsoft.com/office/drawing/2014/main" id="{D175DC80-147F-4388-BA90-C799FF0A1274}"/>
              </a:ext>
            </a:extLst>
          </p:cNvPr>
          <p:cNvSpPr/>
          <p:nvPr/>
        </p:nvSpPr>
        <p:spPr>
          <a:xfrm>
            <a:off x="447910" y="5662962"/>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学界进展调研</a:t>
            </a:r>
          </a:p>
        </p:txBody>
      </p:sp>
      <p:sp>
        <p:nvSpPr>
          <p:cNvPr id="46" name="矩形: 圆角 45">
            <a:extLst>
              <a:ext uri="{FF2B5EF4-FFF2-40B4-BE49-F238E27FC236}">
                <a16:creationId xmlns:a16="http://schemas.microsoft.com/office/drawing/2014/main" id="{6CFA07A6-4C00-46CE-B89D-9A82A2640971}"/>
              </a:ext>
            </a:extLst>
          </p:cNvPr>
          <p:cNvSpPr/>
          <p:nvPr/>
        </p:nvSpPr>
        <p:spPr>
          <a:xfrm>
            <a:off x="447910" y="4645705"/>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数据规律探索</a:t>
            </a:r>
          </a:p>
        </p:txBody>
      </p:sp>
      <p:sp>
        <p:nvSpPr>
          <p:cNvPr id="48" name="矩形: 圆角 47">
            <a:extLst>
              <a:ext uri="{FF2B5EF4-FFF2-40B4-BE49-F238E27FC236}">
                <a16:creationId xmlns:a16="http://schemas.microsoft.com/office/drawing/2014/main" id="{3FF232A4-8498-49B6-8348-A37B92978958}"/>
              </a:ext>
            </a:extLst>
          </p:cNvPr>
          <p:cNvSpPr/>
          <p:nvPr/>
        </p:nvSpPr>
        <p:spPr>
          <a:xfrm>
            <a:off x="447910" y="2278386"/>
            <a:ext cx="1645666"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任务流程</a:t>
            </a:r>
          </a:p>
        </p:txBody>
      </p:sp>
      <p:sp>
        <p:nvSpPr>
          <p:cNvPr id="49" name="矩形 48">
            <a:extLst>
              <a:ext uri="{FF2B5EF4-FFF2-40B4-BE49-F238E27FC236}">
                <a16:creationId xmlns:a16="http://schemas.microsoft.com/office/drawing/2014/main" id="{DC738ACA-6ED0-4AE4-8CC2-F0C9EA5B00F6}"/>
              </a:ext>
            </a:extLst>
          </p:cNvPr>
          <p:cNvSpPr/>
          <p:nvPr/>
        </p:nvSpPr>
        <p:spPr>
          <a:xfrm>
            <a:off x="9058080" y="5662962"/>
            <a:ext cx="2532556"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我们的研究问题</a:t>
            </a:r>
          </a:p>
        </p:txBody>
      </p:sp>
      <p:sp>
        <p:nvSpPr>
          <p:cNvPr id="50" name="箭头: 右 49">
            <a:extLst>
              <a:ext uri="{FF2B5EF4-FFF2-40B4-BE49-F238E27FC236}">
                <a16:creationId xmlns:a16="http://schemas.microsoft.com/office/drawing/2014/main" id="{AA2290E9-7ECE-4431-B739-04097CE3762D}"/>
              </a:ext>
            </a:extLst>
          </p:cNvPr>
          <p:cNvSpPr/>
          <p:nvPr/>
        </p:nvSpPr>
        <p:spPr>
          <a:xfrm>
            <a:off x="8300501" y="5833983"/>
            <a:ext cx="485359" cy="287222"/>
          </a:xfrm>
          <a:prstGeom prst="right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solidFill>
            </a:endParaRPr>
          </a:p>
        </p:txBody>
      </p:sp>
      <p:grpSp>
        <p:nvGrpSpPr>
          <p:cNvPr id="53" name="组合 52">
            <a:extLst>
              <a:ext uri="{FF2B5EF4-FFF2-40B4-BE49-F238E27FC236}">
                <a16:creationId xmlns:a16="http://schemas.microsoft.com/office/drawing/2014/main" id="{19953B7A-AFF2-4856-9682-C4EA78A61BCE}"/>
              </a:ext>
            </a:extLst>
          </p:cNvPr>
          <p:cNvGrpSpPr/>
          <p:nvPr/>
        </p:nvGrpSpPr>
        <p:grpSpPr>
          <a:xfrm>
            <a:off x="2156573" y="1266581"/>
            <a:ext cx="2766261" cy="1775235"/>
            <a:chOff x="2775717" y="1336920"/>
            <a:chExt cx="2766261" cy="1775235"/>
          </a:xfrm>
        </p:grpSpPr>
        <p:sp>
          <p:nvSpPr>
            <p:cNvPr id="51" name="矩形: 圆角 50">
              <a:extLst>
                <a:ext uri="{FF2B5EF4-FFF2-40B4-BE49-F238E27FC236}">
                  <a16:creationId xmlns:a16="http://schemas.microsoft.com/office/drawing/2014/main" id="{FA2B5574-E262-47CA-A46C-FECD812CB801}"/>
                </a:ext>
              </a:extLst>
            </p:cNvPr>
            <p:cNvSpPr/>
            <p:nvPr/>
          </p:nvSpPr>
          <p:spPr>
            <a:xfrm>
              <a:off x="2921775" y="1502115"/>
              <a:ext cx="2620203" cy="1610040"/>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en-US" altLang="zh-CN" sz="2400" b="1" dirty="0">
                  <a:solidFill>
                    <a:schemeClr val="tx1"/>
                  </a:solidFill>
                </a:rPr>
                <a:t>Cluster </a:t>
              </a:r>
              <a:r>
                <a:rPr lang="zh-CN" altLang="en-US" sz="2400" b="1" dirty="0">
                  <a:solidFill>
                    <a:schemeClr val="tx1"/>
                  </a:solidFill>
                </a:rPr>
                <a:t>聚类</a:t>
              </a: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危险程度量化</a:t>
              </a:r>
            </a:p>
          </p:txBody>
        </p:sp>
        <p:sp>
          <p:nvSpPr>
            <p:cNvPr id="52" name="矩形: 圆角 51">
              <a:extLst>
                <a:ext uri="{FF2B5EF4-FFF2-40B4-BE49-F238E27FC236}">
                  <a16:creationId xmlns:a16="http://schemas.microsoft.com/office/drawing/2014/main" id="{56718AB0-0EA2-430B-AB6F-C3453D961C2F}"/>
                </a:ext>
              </a:extLst>
            </p:cNvPr>
            <p:cNvSpPr/>
            <p:nvPr/>
          </p:nvSpPr>
          <p:spPr>
            <a:xfrm>
              <a:off x="2775717" y="1336920"/>
              <a:ext cx="1956619"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数据预处理</a:t>
              </a:r>
            </a:p>
          </p:txBody>
        </p:sp>
      </p:grpSp>
      <p:grpSp>
        <p:nvGrpSpPr>
          <p:cNvPr id="69" name="组合 68">
            <a:extLst>
              <a:ext uri="{FF2B5EF4-FFF2-40B4-BE49-F238E27FC236}">
                <a16:creationId xmlns:a16="http://schemas.microsoft.com/office/drawing/2014/main" id="{248B9CB9-15CD-4DE3-A88B-C22D62BA8998}"/>
              </a:ext>
            </a:extLst>
          </p:cNvPr>
          <p:cNvGrpSpPr/>
          <p:nvPr/>
        </p:nvGrpSpPr>
        <p:grpSpPr>
          <a:xfrm>
            <a:off x="9255026" y="1266581"/>
            <a:ext cx="2484313" cy="1775235"/>
            <a:chOff x="9255026" y="1266581"/>
            <a:chExt cx="2484313" cy="1775235"/>
          </a:xfrm>
        </p:grpSpPr>
        <p:sp>
          <p:nvSpPr>
            <p:cNvPr id="54" name="矩形: 圆角 53">
              <a:extLst>
                <a:ext uri="{FF2B5EF4-FFF2-40B4-BE49-F238E27FC236}">
                  <a16:creationId xmlns:a16="http://schemas.microsoft.com/office/drawing/2014/main" id="{40F7FC3A-4582-4670-A21B-ED5797AA995F}"/>
                </a:ext>
              </a:extLst>
            </p:cNvPr>
            <p:cNvSpPr/>
            <p:nvPr/>
          </p:nvSpPr>
          <p:spPr>
            <a:xfrm>
              <a:off x="9401084" y="1482434"/>
              <a:ext cx="2338255" cy="1559382"/>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粒度的映射</a:t>
              </a:r>
              <a:endParaRPr lang="en-US" altLang="zh-CN" sz="2400" b="1" dirty="0">
                <a:solidFill>
                  <a:schemeClr val="tx2"/>
                </a:solidFill>
              </a:endParaRPr>
            </a:p>
            <a:p>
              <a:pPr marL="342900" indent="-342900">
                <a:buFont typeface="Arial" panose="020B0604020202020204" pitchFamily="34" charset="0"/>
                <a:buChar char="•"/>
              </a:pPr>
              <a:r>
                <a:rPr lang="zh-CN" altLang="en-US" sz="2400" b="1" dirty="0">
                  <a:solidFill>
                    <a:schemeClr val="tx2"/>
                  </a:solidFill>
                </a:rPr>
                <a:t>实验结果</a:t>
              </a:r>
            </a:p>
          </p:txBody>
        </p:sp>
        <p:sp>
          <p:nvSpPr>
            <p:cNvPr id="55" name="矩形: 圆角 54">
              <a:extLst>
                <a:ext uri="{FF2B5EF4-FFF2-40B4-BE49-F238E27FC236}">
                  <a16:creationId xmlns:a16="http://schemas.microsoft.com/office/drawing/2014/main" id="{7CC60612-3AE3-4922-90C5-5CF087E6EDB8}"/>
                </a:ext>
              </a:extLst>
            </p:cNvPr>
            <p:cNvSpPr/>
            <p:nvPr/>
          </p:nvSpPr>
          <p:spPr>
            <a:xfrm>
              <a:off x="9255026" y="1266581"/>
              <a:ext cx="2102678"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输出粒度对齐</a:t>
              </a:r>
              <a:endParaRPr lang="zh-CN" altLang="en-US" sz="2400" b="1" dirty="0">
                <a:solidFill>
                  <a:schemeClr val="tx1"/>
                </a:solidFill>
              </a:endParaRPr>
            </a:p>
          </p:txBody>
        </p:sp>
      </p:grpSp>
      <p:sp>
        <p:nvSpPr>
          <p:cNvPr id="57" name="箭头: 上 56">
            <a:extLst>
              <a:ext uri="{FF2B5EF4-FFF2-40B4-BE49-F238E27FC236}">
                <a16:creationId xmlns:a16="http://schemas.microsoft.com/office/drawing/2014/main" id="{1BB2D910-0B56-4172-A6C8-51AE062185EA}"/>
              </a:ext>
            </a:extLst>
          </p:cNvPr>
          <p:cNvSpPr/>
          <p:nvPr/>
        </p:nvSpPr>
        <p:spPr>
          <a:xfrm rot="20673327">
            <a:off x="4572134" y="5199839"/>
            <a:ext cx="245698" cy="48085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58" name="箭头: 上 57">
            <a:extLst>
              <a:ext uri="{FF2B5EF4-FFF2-40B4-BE49-F238E27FC236}">
                <a16:creationId xmlns:a16="http://schemas.microsoft.com/office/drawing/2014/main" id="{03C1F5C2-B365-441F-828F-F12D66604859}"/>
              </a:ext>
            </a:extLst>
          </p:cNvPr>
          <p:cNvSpPr/>
          <p:nvPr/>
        </p:nvSpPr>
        <p:spPr>
          <a:xfrm rot="1616203">
            <a:off x="4808703" y="5182357"/>
            <a:ext cx="245698" cy="515815"/>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Flow diagram</a:t>
            </a:r>
            <a:endParaRPr lang="zh-CN" altLang="en-US" b="1"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18BBB3AC-63BC-4ACA-8724-C15E29F9B00A}"/>
              </a:ext>
            </a:extLst>
          </p:cNvPr>
          <p:cNvGrpSpPr/>
          <p:nvPr/>
        </p:nvGrpSpPr>
        <p:grpSpPr>
          <a:xfrm>
            <a:off x="5109879" y="1266581"/>
            <a:ext cx="4049362" cy="2827018"/>
            <a:chOff x="5064159" y="1266581"/>
            <a:chExt cx="4049362" cy="2827018"/>
          </a:xfrm>
        </p:grpSpPr>
        <p:sp>
          <p:nvSpPr>
            <p:cNvPr id="60" name="矩形: 圆角 59">
              <a:extLst>
                <a:ext uri="{FF2B5EF4-FFF2-40B4-BE49-F238E27FC236}">
                  <a16:creationId xmlns:a16="http://schemas.microsoft.com/office/drawing/2014/main" id="{81A6DE0B-3F23-40DD-8EA4-559470193AED}"/>
                </a:ext>
              </a:extLst>
            </p:cNvPr>
            <p:cNvSpPr/>
            <p:nvPr/>
          </p:nvSpPr>
          <p:spPr>
            <a:xfrm>
              <a:off x="5136311" y="1411771"/>
              <a:ext cx="3977210" cy="2681828"/>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b="1" dirty="0">
                <a:solidFill>
                  <a:schemeClr val="tx1"/>
                </a:solidFill>
              </a:endParaRPr>
            </a:p>
            <a:p>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线性</a:t>
              </a:r>
              <a:r>
                <a:rPr lang="en-US" altLang="zh-CN" sz="2400" b="1" dirty="0">
                  <a:solidFill>
                    <a:schemeClr val="tx2"/>
                  </a:solidFill>
                </a:rPr>
                <a:t>Baseline</a:t>
              </a:r>
            </a:p>
            <a:p>
              <a:pPr marL="342900" indent="-342900">
                <a:buFont typeface="Arial" panose="020B0604020202020204" pitchFamily="34" charset="0"/>
                <a:buChar char="•"/>
              </a:pPr>
              <a:r>
                <a:rPr lang="en-US" altLang="zh-CN" sz="2400" b="1" dirty="0">
                  <a:solidFill>
                    <a:schemeClr val="tx1"/>
                  </a:solidFill>
                </a:rPr>
                <a:t>LSTM</a:t>
              </a:r>
            </a:p>
            <a:p>
              <a:pPr marL="342900" indent="-342900">
                <a:buFont typeface="Arial" panose="020B0604020202020204" pitchFamily="34" charset="0"/>
                <a:buChar char="•"/>
              </a:pPr>
              <a:r>
                <a:rPr lang="en-US" altLang="zh-CN" sz="2400" b="1" dirty="0">
                  <a:solidFill>
                    <a:schemeClr val="tx2"/>
                  </a:solidFill>
                </a:rPr>
                <a:t>LSTM+</a:t>
              </a:r>
              <a:r>
                <a:rPr lang="zh-CN" altLang="en-US" sz="2400" b="1" dirty="0">
                  <a:solidFill>
                    <a:schemeClr val="tx2"/>
                  </a:solidFill>
                </a:rPr>
                <a:t>时间衰减</a:t>
              </a:r>
            </a:p>
            <a:p>
              <a:pPr marL="342900" indent="-342900">
                <a:buFont typeface="Arial" panose="020B0604020202020204" pitchFamily="34" charset="0"/>
                <a:buChar char="•"/>
              </a:pPr>
              <a:r>
                <a:rPr lang="en-US" altLang="zh-CN" sz="2400" b="1" dirty="0">
                  <a:solidFill>
                    <a:schemeClr val="tx1"/>
                  </a:solidFill>
                </a:rPr>
                <a:t>CNN LSTM</a:t>
              </a:r>
            </a:p>
            <a:p>
              <a:pPr marL="342900" indent="-342900">
                <a:buFont typeface="Arial" panose="020B0604020202020204" pitchFamily="34" charset="0"/>
                <a:buChar char="•"/>
              </a:pPr>
              <a:r>
                <a:rPr lang="en-US" altLang="zh-CN" sz="2400" b="1" dirty="0">
                  <a:solidFill>
                    <a:schemeClr val="tx2"/>
                  </a:solidFill>
                </a:rPr>
                <a:t>CNN LSTM+</a:t>
              </a:r>
              <a:r>
                <a:rPr lang="zh-CN" altLang="en-US" sz="2400" b="1" dirty="0">
                  <a:solidFill>
                    <a:schemeClr val="tx2"/>
                  </a:solidFill>
                </a:rPr>
                <a:t>时间衰减</a:t>
              </a:r>
              <a:endParaRPr lang="en-US" altLang="zh-CN" sz="2400" b="1" dirty="0">
                <a:solidFill>
                  <a:schemeClr val="tx2"/>
                </a:solidFill>
              </a:endParaRPr>
            </a:p>
            <a:p>
              <a:pPr marL="342900" indent="-342900">
                <a:buFont typeface="Arial" panose="020B0604020202020204" pitchFamily="34" charset="0"/>
                <a:buChar char="•"/>
              </a:pPr>
              <a:endParaRPr lang="en-US" altLang="zh-CN" sz="2400" b="1" dirty="0">
                <a:solidFill>
                  <a:schemeClr val="tx1"/>
                </a:solidFill>
              </a:endParaRPr>
            </a:p>
          </p:txBody>
        </p:sp>
        <p:sp>
          <p:nvSpPr>
            <p:cNvPr id="73" name="矩形: 圆角 72">
              <a:extLst>
                <a:ext uri="{FF2B5EF4-FFF2-40B4-BE49-F238E27FC236}">
                  <a16:creationId xmlns:a16="http://schemas.microsoft.com/office/drawing/2014/main" id="{08518975-E41A-4EA5-B8B1-10971D7BBA06}"/>
                </a:ext>
              </a:extLst>
            </p:cNvPr>
            <p:cNvSpPr/>
            <p:nvPr/>
          </p:nvSpPr>
          <p:spPr>
            <a:xfrm>
              <a:off x="5064159" y="1266581"/>
              <a:ext cx="2453313"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数据输入模型</a:t>
              </a:r>
            </a:p>
          </p:txBody>
        </p:sp>
      </p:grpSp>
      <p:sp>
        <p:nvSpPr>
          <p:cNvPr id="66" name="箭头: 上 65">
            <a:extLst>
              <a:ext uri="{FF2B5EF4-FFF2-40B4-BE49-F238E27FC236}">
                <a16:creationId xmlns:a16="http://schemas.microsoft.com/office/drawing/2014/main" id="{4BCDC7BA-D49A-4A33-B219-A2A32522A11D}"/>
              </a:ext>
            </a:extLst>
          </p:cNvPr>
          <p:cNvSpPr/>
          <p:nvPr/>
        </p:nvSpPr>
        <p:spPr>
          <a:xfrm rot="2033439">
            <a:off x="4564335" y="2779189"/>
            <a:ext cx="221211" cy="201153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5" name="箭头: 上 74">
            <a:extLst>
              <a:ext uri="{FF2B5EF4-FFF2-40B4-BE49-F238E27FC236}">
                <a16:creationId xmlns:a16="http://schemas.microsoft.com/office/drawing/2014/main" id="{C560DA52-E1DC-4B4C-9DF1-4F48BADA0DCB}"/>
              </a:ext>
            </a:extLst>
          </p:cNvPr>
          <p:cNvSpPr/>
          <p:nvPr/>
        </p:nvSpPr>
        <p:spPr>
          <a:xfrm rot="1312725">
            <a:off x="5622645" y="3826944"/>
            <a:ext cx="245698" cy="804596"/>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25" name="椭圆 24">
            <a:extLst>
              <a:ext uri="{FF2B5EF4-FFF2-40B4-BE49-F238E27FC236}">
                <a16:creationId xmlns:a16="http://schemas.microsoft.com/office/drawing/2014/main" id="{19177FEB-B792-470D-80B8-B08CB0886CCE}"/>
              </a:ext>
            </a:extLst>
          </p:cNvPr>
          <p:cNvSpPr/>
          <p:nvPr/>
        </p:nvSpPr>
        <p:spPr>
          <a:xfrm>
            <a:off x="8816093" y="1019587"/>
            <a:ext cx="3292897" cy="2404406"/>
          </a:xfrm>
          <a:prstGeom prst="ellipse">
            <a:avLst/>
          </a:prstGeom>
          <a:noFill/>
          <a:ln w="57150">
            <a:solidFill>
              <a:srgbClr val="A40006">
                <a:alpha val="36078"/>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Tree>
    <p:extLst>
      <p:ext uri="{BB962C8B-B14F-4D97-AF65-F5344CB8AC3E}">
        <p14:creationId xmlns:p14="http://schemas.microsoft.com/office/powerpoint/2010/main" val="1801009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7380932"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Grain size alignment</a:t>
            </a:r>
            <a:endParaRPr lang="zh-CN" altLang="en-US"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2B75465F-D3A9-4AF0-8C9E-47F3AFB1FF39}"/>
              </a:ext>
            </a:extLst>
          </p:cNvPr>
          <p:cNvSpPr>
            <a:spLocks noChangeArrowheads="1"/>
          </p:cNvSpPr>
          <p:nvPr/>
        </p:nvSpPr>
        <p:spPr bwMode="auto">
          <a:xfrm>
            <a:off x="572280" y="1622282"/>
            <a:ext cx="8198876"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90000"/>
              </a:lnSpc>
              <a:spcBef>
                <a:spcPct val="0"/>
              </a:spcBef>
              <a:buFont typeface="Arial" panose="020B0604020202020204" pitchFamily="34" charset="0"/>
              <a:buChar char="•"/>
            </a:pPr>
            <a:r>
              <a:rPr lang="en-US" altLang="zh-CN" sz="3200" b="1" dirty="0">
                <a:latin typeface="Times New Roman" panose="02020603050405020304" pitchFamily="18" charset="0"/>
                <a:ea typeface="+mj-ea"/>
                <a:cs typeface="Times New Roman" panose="02020603050405020304" pitchFamily="18" charset="0"/>
              </a:rPr>
              <a:t>Why gridding</a:t>
            </a:r>
            <a:endParaRPr lang="zh-CN" altLang="zh-CN" sz="3200" b="1" dirty="0">
              <a:latin typeface="Times New Roman" panose="02020603050405020304" pitchFamily="18" charset="0"/>
              <a:ea typeface="+mj-ea"/>
              <a:cs typeface="Times New Roman" panose="02020603050405020304" pitchFamily="18" charset="0"/>
            </a:endParaRPr>
          </a:p>
        </p:txBody>
      </p:sp>
      <p:sp>
        <p:nvSpPr>
          <p:cNvPr id="5" name="Rectangle 1">
            <a:extLst>
              <a:ext uri="{FF2B5EF4-FFF2-40B4-BE49-F238E27FC236}">
                <a16:creationId xmlns:a16="http://schemas.microsoft.com/office/drawing/2014/main" id="{0BEAA8D0-CC84-4156-A11D-08D5927255BA}"/>
              </a:ext>
            </a:extLst>
          </p:cNvPr>
          <p:cNvSpPr>
            <a:spLocks noChangeArrowheads="1"/>
          </p:cNvSpPr>
          <p:nvPr/>
        </p:nvSpPr>
        <p:spPr bwMode="auto">
          <a:xfrm>
            <a:off x="1219376" y="2337579"/>
            <a:ext cx="10386491"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0"/>
              </a:spcBef>
            </a:pPr>
            <a:r>
              <a:rPr lang="en-US" altLang="zh-CN" sz="2800" dirty="0">
                <a:latin typeface="Times New Roman" panose="02020603050405020304" pitchFamily="18" charset="0"/>
                <a:ea typeface="+mj-ea"/>
                <a:cs typeface="Times New Roman" panose="02020603050405020304" pitchFamily="18" charset="0"/>
              </a:rPr>
              <a:t>We want the output to be aligned with international journals</a:t>
            </a:r>
            <a:endParaRPr lang="zh-CN" altLang="zh-CN" sz="2800" dirty="0">
              <a:latin typeface="Times New Roman" panose="02020603050405020304" pitchFamily="18" charset="0"/>
              <a:ea typeface="+mj-ea"/>
              <a:cs typeface="Times New Roman" panose="02020603050405020304" pitchFamily="18" charset="0"/>
            </a:endParaRPr>
          </a:p>
        </p:txBody>
      </p:sp>
      <p:sp>
        <p:nvSpPr>
          <p:cNvPr id="6" name="Rectangle 1">
            <a:extLst>
              <a:ext uri="{FF2B5EF4-FFF2-40B4-BE49-F238E27FC236}">
                <a16:creationId xmlns:a16="http://schemas.microsoft.com/office/drawing/2014/main" id="{3307FEDE-2971-4C91-9103-F0BE29ACA27A}"/>
              </a:ext>
            </a:extLst>
          </p:cNvPr>
          <p:cNvSpPr>
            <a:spLocks noChangeArrowheads="1"/>
          </p:cNvSpPr>
          <p:nvPr/>
        </p:nvSpPr>
        <p:spPr bwMode="auto">
          <a:xfrm>
            <a:off x="572280" y="3245396"/>
            <a:ext cx="8198876"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90000"/>
              </a:lnSpc>
              <a:spcBef>
                <a:spcPct val="0"/>
              </a:spcBef>
              <a:buFont typeface="Arial" panose="020B0604020202020204" pitchFamily="34" charset="0"/>
              <a:buChar char="•"/>
            </a:pPr>
            <a:r>
              <a:rPr lang="en-US" altLang="zh-CN" sz="3200" b="1" dirty="0">
                <a:latin typeface="Times New Roman" panose="02020603050405020304" pitchFamily="18" charset="0"/>
                <a:ea typeface="+mj-ea"/>
                <a:cs typeface="Times New Roman" panose="02020603050405020304" pitchFamily="18" charset="0"/>
              </a:rPr>
              <a:t>Lattice size</a:t>
            </a:r>
            <a:endParaRPr lang="zh-CN" altLang="zh-CN" sz="3200" b="1" dirty="0">
              <a:latin typeface="Times New Roman" panose="02020603050405020304" pitchFamily="18" charset="0"/>
              <a:ea typeface="+mj-ea"/>
              <a:cs typeface="Times New Roman" panose="02020603050405020304" pitchFamily="18" charset="0"/>
            </a:endParaRPr>
          </a:p>
        </p:txBody>
      </p:sp>
      <p:sp>
        <p:nvSpPr>
          <p:cNvPr id="7" name="Rectangle 1">
            <a:extLst>
              <a:ext uri="{FF2B5EF4-FFF2-40B4-BE49-F238E27FC236}">
                <a16:creationId xmlns:a16="http://schemas.microsoft.com/office/drawing/2014/main" id="{22DCBB9C-5337-46FF-9EEB-345B224753DB}"/>
              </a:ext>
            </a:extLst>
          </p:cNvPr>
          <p:cNvSpPr>
            <a:spLocks noChangeArrowheads="1"/>
          </p:cNvSpPr>
          <p:nvPr/>
        </p:nvSpPr>
        <p:spPr bwMode="auto">
          <a:xfrm>
            <a:off x="1219376" y="4153213"/>
            <a:ext cx="10386491"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0"/>
              </a:spcBef>
            </a:pPr>
            <a:r>
              <a:rPr lang="en-US" altLang="zh-CN" sz="2800" dirty="0">
                <a:latin typeface="Times New Roman" panose="02020603050405020304" pitchFamily="18" charset="0"/>
                <a:ea typeface="+mj-ea"/>
                <a:cs typeface="Times New Roman" panose="02020603050405020304" pitchFamily="18" charset="0"/>
              </a:rPr>
              <a:t>0.5°,</a:t>
            </a:r>
            <a:r>
              <a:rPr lang="zh-CN" altLang="en-US" sz="2800" dirty="0">
                <a:latin typeface="Times New Roman" panose="02020603050405020304" pitchFamily="18" charset="0"/>
                <a:ea typeface="+mj-ea"/>
                <a:cs typeface="Times New Roman" panose="02020603050405020304" pitchFamily="18" charset="0"/>
              </a:rPr>
              <a:t> </a:t>
            </a:r>
            <a:r>
              <a:rPr lang="en-US" altLang="zh-CN" sz="2800" dirty="0">
                <a:latin typeface="Times New Roman" panose="02020603050405020304" pitchFamily="18" charset="0"/>
                <a:ea typeface="+mj-ea"/>
                <a:cs typeface="Times New Roman" panose="02020603050405020304" pitchFamily="18" charset="0"/>
              </a:rPr>
              <a:t>192 grids.</a:t>
            </a:r>
            <a:endParaRPr lang="zh-CN" altLang="zh-CN" sz="2800" dirty="0">
              <a:latin typeface="Times New Roman" panose="02020603050405020304" pitchFamily="18" charset="0"/>
              <a:ea typeface="+mj-ea"/>
              <a:cs typeface="Times New Roman" panose="02020603050405020304" pitchFamily="18" charset="0"/>
            </a:endParaRPr>
          </a:p>
        </p:txBody>
      </p:sp>
      <p:pic>
        <p:nvPicPr>
          <p:cNvPr id="2" name="图片 1">
            <a:extLst>
              <a:ext uri="{FF2B5EF4-FFF2-40B4-BE49-F238E27FC236}">
                <a16:creationId xmlns:a16="http://schemas.microsoft.com/office/drawing/2014/main" id="{7C9D66E6-0417-4502-A80D-E50C0177B9C5}"/>
              </a:ext>
            </a:extLst>
          </p:cNvPr>
          <p:cNvPicPr>
            <a:picLocks noChangeAspect="1"/>
          </p:cNvPicPr>
          <p:nvPr/>
        </p:nvPicPr>
        <p:blipFill rotWithShape="1">
          <a:blip r:embed="rId3">
            <a:extLst>
              <a:ext uri="{28A0092B-C50C-407E-A947-70E740481C1C}">
                <a14:useLocalDpi xmlns:a14="http://schemas.microsoft.com/office/drawing/2010/main" val="0"/>
              </a:ext>
            </a:extLst>
          </a:blip>
          <a:srcRect t="7602" b="3023"/>
          <a:stretch/>
        </p:blipFill>
        <p:spPr>
          <a:xfrm>
            <a:off x="5279117" y="3350511"/>
            <a:ext cx="4681765" cy="1605404"/>
          </a:xfrm>
          <a:prstGeom prst="rect">
            <a:avLst/>
          </a:prstGeom>
          <a:ln>
            <a:noFill/>
          </a:ln>
          <a:effectLst>
            <a:outerShdw blurRad="292100" dist="139700" dir="2700000" algn="tl" rotWithShape="0">
              <a:srgbClr val="333333">
                <a:alpha val="65000"/>
              </a:srgbClr>
            </a:outerShdw>
          </a:effectLst>
        </p:spPr>
      </p:pic>
      <p:grpSp>
        <p:nvGrpSpPr>
          <p:cNvPr id="8" name="组合 7">
            <a:extLst>
              <a:ext uri="{FF2B5EF4-FFF2-40B4-BE49-F238E27FC236}">
                <a16:creationId xmlns:a16="http://schemas.microsoft.com/office/drawing/2014/main" id="{0D40776F-4475-4B03-8B02-187D0D8BE90C}"/>
              </a:ext>
            </a:extLst>
          </p:cNvPr>
          <p:cNvGrpSpPr/>
          <p:nvPr/>
        </p:nvGrpSpPr>
        <p:grpSpPr>
          <a:xfrm>
            <a:off x="0" y="6246771"/>
            <a:ext cx="12192000" cy="600076"/>
            <a:chOff x="0" y="6134100"/>
            <a:chExt cx="11039475" cy="723901"/>
          </a:xfrm>
          <a:solidFill>
            <a:schemeClr val="bg1">
              <a:lumMod val="50000"/>
            </a:schemeClr>
          </a:solidFill>
        </p:grpSpPr>
        <p:sp>
          <p:nvSpPr>
            <p:cNvPr id="9" name="矩形 8">
              <a:extLst>
                <a:ext uri="{FF2B5EF4-FFF2-40B4-BE49-F238E27FC236}">
                  <a16:creationId xmlns:a16="http://schemas.microsoft.com/office/drawing/2014/main" id="{13A217DE-1474-4452-8A09-76788FB44AD9}"/>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10" name="矩形 9">
              <a:extLst>
                <a:ext uri="{FF2B5EF4-FFF2-40B4-BE49-F238E27FC236}">
                  <a16:creationId xmlns:a16="http://schemas.microsoft.com/office/drawing/2014/main" id="{A3A6794C-BEE6-4B06-A091-0524EF68679A}"/>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11" name="矩形 10">
              <a:extLst>
                <a:ext uri="{FF2B5EF4-FFF2-40B4-BE49-F238E27FC236}">
                  <a16:creationId xmlns:a16="http://schemas.microsoft.com/office/drawing/2014/main" id="{77F3E92C-1780-43C6-9D46-5FB1F693B8F3}"/>
                </a:ext>
              </a:extLst>
            </p:cNvPr>
            <p:cNvSpPr/>
            <p:nvPr/>
          </p:nvSpPr>
          <p:spPr>
            <a:xfrm>
              <a:off x="5749083" y="6134101"/>
              <a:ext cx="265866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12" name="矩形 11">
              <a:extLst>
                <a:ext uri="{FF2B5EF4-FFF2-40B4-BE49-F238E27FC236}">
                  <a16:creationId xmlns:a16="http://schemas.microsoft.com/office/drawing/2014/main" id="{748564CC-80F5-4A55-945F-F6925ACA3BE5}"/>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69903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7380932"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Grain size alignment</a:t>
            </a:r>
            <a:endParaRPr lang="zh-CN" altLang="en-US"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2B75465F-D3A9-4AF0-8C9E-47F3AFB1FF39}"/>
              </a:ext>
            </a:extLst>
          </p:cNvPr>
          <p:cNvSpPr>
            <a:spLocks noChangeArrowheads="1"/>
          </p:cNvSpPr>
          <p:nvPr/>
        </p:nvSpPr>
        <p:spPr bwMode="auto">
          <a:xfrm>
            <a:off x="572280" y="1208623"/>
            <a:ext cx="8198876"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90000"/>
              </a:lnSpc>
              <a:spcBef>
                <a:spcPct val="0"/>
              </a:spcBef>
              <a:buFont typeface="Arial" panose="020B0604020202020204" pitchFamily="34" charset="0"/>
              <a:buChar char="•"/>
            </a:pPr>
            <a:r>
              <a:rPr lang="en-US" altLang="zh-CN" sz="3200" b="1" dirty="0">
                <a:latin typeface="Times New Roman" panose="02020603050405020304" pitchFamily="18" charset="0"/>
                <a:ea typeface="+mj-ea"/>
                <a:cs typeface="Times New Roman" panose="02020603050405020304" pitchFamily="18" charset="0"/>
              </a:rPr>
              <a:t>cluster2grid</a:t>
            </a:r>
            <a:endParaRPr lang="zh-CN" altLang="zh-CN" sz="3200" b="1" dirty="0">
              <a:latin typeface="Times New Roman" panose="02020603050405020304" pitchFamily="18" charset="0"/>
              <a:ea typeface="+mj-ea"/>
              <a:cs typeface="Times New Roman" panose="02020603050405020304" pitchFamily="18" charset="0"/>
            </a:endParaRPr>
          </a:p>
        </p:txBody>
      </p:sp>
      <p:sp>
        <p:nvSpPr>
          <p:cNvPr id="5" name="Rectangle 1">
            <a:extLst>
              <a:ext uri="{FF2B5EF4-FFF2-40B4-BE49-F238E27FC236}">
                <a16:creationId xmlns:a16="http://schemas.microsoft.com/office/drawing/2014/main" id="{0BEAA8D0-CC84-4156-A11D-08D5927255BA}"/>
              </a:ext>
            </a:extLst>
          </p:cNvPr>
          <p:cNvSpPr>
            <a:spLocks noChangeArrowheads="1"/>
          </p:cNvSpPr>
          <p:nvPr/>
        </p:nvSpPr>
        <p:spPr bwMode="auto">
          <a:xfrm>
            <a:off x="1219376" y="1748240"/>
            <a:ext cx="10386491"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0"/>
              </a:spcBef>
            </a:pPr>
            <a:r>
              <a:rPr lang="en-US" altLang="zh-CN" sz="2800" dirty="0">
                <a:latin typeface="Times New Roman" panose="02020603050405020304" pitchFamily="18" charset="0"/>
                <a:ea typeface="+mj-ea"/>
                <a:cs typeface="Times New Roman" panose="02020603050405020304" pitchFamily="18" charset="0"/>
              </a:rPr>
              <a:t>On average, a cluster can map to two cells.</a:t>
            </a:r>
          </a:p>
          <a:p>
            <a:pPr>
              <a:lnSpc>
                <a:spcPct val="90000"/>
              </a:lnSpc>
              <a:spcBef>
                <a:spcPct val="0"/>
              </a:spcBef>
            </a:pPr>
            <a:endParaRPr lang="zh-CN" altLang="zh-CN" sz="2800" dirty="0">
              <a:latin typeface="Times New Roman" panose="02020603050405020304" pitchFamily="18" charset="0"/>
              <a:ea typeface="+mj-ea"/>
              <a:cs typeface="Times New Roman" panose="02020603050405020304" pitchFamily="18" charset="0"/>
            </a:endParaRPr>
          </a:p>
        </p:txBody>
      </p:sp>
      <p:sp>
        <p:nvSpPr>
          <p:cNvPr id="9" name="Rectangle 2">
            <a:extLst>
              <a:ext uri="{FF2B5EF4-FFF2-40B4-BE49-F238E27FC236}">
                <a16:creationId xmlns:a16="http://schemas.microsoft.com/office/drawing/2014/main" id="{BAA653F2-7180-487F-BAF4-4FF4CB772EC0}"/>
              </a:ext>
            </a:extLst>
          </p:cNvPr>
          <p:cNvSpPr>
            <a:spLocks noChangeArrowheads="1"/>
          </p:cNvSpPr>
          <p:nvPr/>
        </p:nvSpPr>
        <p:spPr bwMode="auto">
          <a:xfrm>
            <a:off x="2225593" y="2237172"/>
            <a:ext cx="6241004" cy="5133713"/>
          </a:xfrm>
          <a:prstGeom prst="rect">
            <a:avLst/>
          </a:prstGeom>
          <a:ln w="9525">
            <a:solidFill>
              <a:schemeClr val="bg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0"/>
              </a:spcBef>
            </a:pPr>
            <a:r>
              <a:rPr lang="zh-CN" altLang="zh-CN" sz="2400" dirty="0">
                <a:latin typeface="Times New Roman" panose="02020603050405020304" pitchFamily="18" charset="0"/>
                <a:ea typeface="+mj-ea"/>
                <a:cs typeface="Times New Roman" panose="02020603050405020304" pitchFamily="18" charset="0"/>
              </a:rPr>
              <a:t>Key: 0 Value: {(3, 2), (3, 3), (2, 2)}</a:t>
            </a:r>
          </a:p>
          <a:p>
            <a:pPr>
              <a:lnSpc>
                <a:spcPct val="90000"/>
              </a:lnSpc>
              <a:spcBef>
                <a:spcPct val="0"/>
              </a:spcBef>
            </a:pPr>
            <a:r>
              <a:rPr lang="zh-CN" altLang="zh-CN" sz="2400" dirty="0">
                <a:latin typeface="Times New Roman" panose="02020603050405020304" pitchFamily="18" charset="0"/>
                <a:ea typeface="+mj-ea"/>
                <a:cs typeface="Times New Roman" panose="02020603050405020304" pitchFamily="18" charset="0"/>
              </a:rPr>
              <a:t>Key: 1 Value: {(5, 3)}</a:t>
            </a:r>
          </a:p>
          <a:p>
            <a:pPr>
              <a:lnSpc>
                <a:spcPct val="90000"/>
              </a:lnSpc>
              <a:spcBef>
                <a:spcPct val="0"/>
              </a:spcBef>
            </a:pPr>
            <a:r>
              <a:rPr lang="zh-CN" altLang="zh-CN" sz="2400" dirty="0">
                <a:latin typeface="Times New Roman" panose="02020603050405020304" pitchFamily="18" charset="0"/>
                <a:ea typeface="+mj-ea"/>
                <a:cs typeface="Times New Roman" panose="02020603050405020304" pitchFamily="18" charset="0"/>
              </a:rPr>
              <a:t>Key: 2 Value: {(4, 6)}</a:t>
            </a:r>
          </a:p>
          <a:p>
            <a:pPr>
              <a:lnSpc>
                <a:spcPct val="90000"/>
              </a:lnSpc>
              <a:spcBef>
                <a:spcPct val="0"/>
              </a:spcBef>
            </a:pPr>
            <a:r>
              <a:rPr lang="zh-CN" altLang="zh-CN" sz="2400" dirty="0">
                <a:latin typeface="Times New Roman" panose="02020603050405020304" pitchFamily="18" charset="0"/>
                <a:ea typeface="+mj-ea"/>
                <a:cs typeface="Times New Roman" panose="02020603050405020304" pitchFamily="18" charset="0"/>
              </a:rPr>
              <a:t>Key: 3 Value: {(5, 11), (6, 10), (6, 11)}</a:t>
            </a:r>
          </a:p>
          <a:p>
            <a:pPr>
              <a:lnSpc>
                <a:spcPct val="90000"/>
              </a:lnSpc>
              <a:spcBef>
                <a:spcPct val="0"/>
              </a:spcBef>
            </a:pPr>
            <a:r>
              <a:rPr lang="zh-CN" altLang="zh-CN" sz="2400" dirty="0">
                <a:latin typeface="Times New Roman" panose="02020603050405020304" pitchFamily="18" charset="0"/>
                <a:ea typeface="+mj-ea"/>
                <a:cs typeface="Times New Roman" panose="02020603050405020304" pitchFamily="18" charset="0"/>
              </a:rPr>
              <a:t>Key: 4 Value: {(6, 1), (7, 1), (7, 2)}</a:t>
            </a:r>
          </a:p>
          <a:p>
            <a:pPr>
              <a:lnSpc>
                <a:spcPct val="90000"/>
              </a:lnSpc>
              <a:spcBef>
                <a:spcPct val="0"/>
              </a:spcBef>
            </a:pPr>
            <a:r>
              <a:rPr lang="zh-CN" altLang="zh-CN" sz="2400" dirty="0">
                <a:latin typeface="Times New Roman" panose="02020603050405020304" pitchFamily="18" charset="0"/>
                <a:ea typeface="+mj-ea"/>
                <a:cs typeface="Times New Roman" panose="02020603050405020304" pitchFamily="18" charset="0"/>
              </a:rPr>
              <a:t>Key: 5 Value: {(5, 3), (5, 2)}</a:t>
            </a:r>
          </a:p>
          <a:p>
            <a:pPr>
              <a:lnSpc>
                <a:spcPct val="90000"/>
              </a:lnSpc>
              <a:spcBef>
                <a:spcPct val="0"/>
              </a:spcBef>
            </a:pPr>
            <a:r>
              <a:rPr lang="zh-CN" altLang="zh-CN" sz="2400" dirty="0">
                <a:latin typeface="Times New Roman" panose="02020603050405020304" pitchFamily="18" charset="0"/>
                <a:ea typeface="+mj-ea"/>
                <a:cs typeface="Times New Roman" panose="02020603050405020304" pitchFamily="18" charset="0"/>
              </a:rPr>
              <a:t>Key: 6 Value: {(6, 2), (6, 3), (7, 2)}</a:t>
            </a:r>
          </a:p>
          <a:p>
            <a:pPr>
              <a:lnSpc>
                <a:spcPct val="90000"/>
              </a:lnSpc>
              <a:spcBef>
                <a:spcPct val="0"/>
              </a:spcBef>
            </a:pPr>
            <a:r>
              <a:rPr lang="zh-CN" altLang="zh-CN" sz="2400" dirty="0">
                <a:latin typeface="Times New Roman" panose="02020603050405020304" pitchFamily="18" charset="0"/>
                <a:ea typeface="+mj-ea"/>
                <a:cs typeface="Times New Roman" panose="02020603050405020304" pitchFamily="18" charset="0"/>
              </a:rPr>
              <a:t>Key: 7 Value: {(5, 3)}</a:t>
            </a:r>
          </a:p>
          <a:p>
            <a:pPr>
              <a:lnSpc>
                <a:spcPct val="90000"/>
              </a:lnSpc>
              <a:spcBef>
                <a:spcPct val="0"/>
              </a:spcBef>
            </a:pPr>
            <a:r>
              <a:rPr lang="zh-CN" altLang="zh-CN" sz="2400" dirty="0">
                <a:latin typeface="Times New Roman" panose="02020603050405020304" pitchFamily="18" charset="0"/>
                <a:ea typeface="+mj-ea"/>
                <a:cs typeface="Times New Roman" panose="02020603050405020304" pitchFamily="18" charset="0"/>
              </a:rPr>
              <a:t>Key: 8 Value: {(8, 3), (8, 4), (7, 2), (7, 3)}</a:t>
            </a:r>
          </a:p>
          <a:p>
            <a:pPr>
              <a:lnSpc>
                <a:spcPct val="90000"/>
              </a:lnSpc>
              <a:spcBef>
                <a:spcPct val="0"/>
              </a:spcBef>
            </a:pPr>
            <a:r>
              <a:rPr lang="zh-CN" altLang="zh-CN" sz="2400" dirty="0">
                <a:latin typeface="Times New Roman" panose="02020603050405020304" pitchFamily="18" charset="0"/>
                <a:ea typeface="+mj-ea"/>
                <a:cs typeface="Times New Roman" panose="02020603050405020304" pitchFamily="18" charset="0"/>
              </a:rPr>
              <a:t>Key: 9 Value: {(10, 12)}</a:t>
            </a:r>
          </a:p>
          <a:p>
            <a:pPr>
              <a:lnSpc>
                <a:spcPct val="90000"/>
              </a:lnSpc>
              <a:spcBef>
                <a:spcPct val="0"/>
              </a:spcBef>
            </a:pPr>
            <a:r>
              <a:rPr lang="zh-CN" altLang="zh-CN" sz="2400" dirty="0">
                <a:latin typeface="Times New Roman" panose="02020603050405020304" pitchFamily="18" charset="0"/>
                <a:ea typeface="+mj-ea"/>
                <a:cs typeface="Times New Roman" panose="02020603050405020304" pitchFamily="18" charset="0"/>
              </a:rPr>
              <a:t>Key: 10 Value: {(5, 3)}</a:t>
            </a:r>
          </a:p>
          <a:p>
            <a:pPr>
              <a:lnSpc>
                <a:spcPct val="90000"/>
              </a:lnSpc>
              <a:spcBef>
                <a:spcPct val="0"/>
              </a:spcBef>
            </a:pPr>
            <a:r>
              <a:rPr lang="en-US" altLang="zh-CN" sz="2400" dirty="0">
                <a:latin typeface="Times New Roman" panose="02020603050405020304" pitchFamily="18" charset="0"/>
                <a:ea typeface="+mj-ea"/>
                <a:cs typeface="Times New Roman" panose="02020603050405020304" pitchFamily="18" charset="0"/>
              </a:rPr>
              <a:t>……</a:t>
            </a:r>
            <a:endParaRPr lang="zh-CN" altLang="zh-CN" sz="2400" dirty="0">
              <a:latin typeface="Times New Roman" panose="02020603050405020304" pitchFamily="18" charset="0"/>
              <a:ea typeface="+mj-ea"/>
              <a:cs typeface="Times New Roman" panose="02020603050405020304" pitchFamily="18" charset="0"/>
            </a:endParaRPr>
          </a:p>
        </p:txBody>
      </p:sp>
      <p:sp>
        <p:nvSpPr>
          <p:cNvPr id="12" name="矩形: 圆角 11">
            <a:extLst>
              <a:ext uri="{FF2B5EF4-FFF2-40B4-BE49-F238E27FC236}">
                <a16:creationId xmlns:a16="http://schemas.microsoft.com/office/drawing/2014/main" id="{1546B4A2-AD20-4D40-88F5-06DB28E7C9DF}"/>
              </a:ext>
            </a:extLst>
          </p:cNvPr>
          <p:cNvSpPr/>
          <p:nvPr/>
        </p:nvSpPr>
        <p:spPr>
          <a:xfrm>
            <a:off x="7925325" y="2837264"/>
            <a:ext cx="3818996" cy="842182"/>
          </a:xfrm>
          <a:prstGeom prst="roundRect">
            <a:avLst/>
          </a:prstGeom>
          <a:solidFill>
            <a:schemeClr val="bg2">
              <a:lumMod val="9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b="1" dirty="0" err="1">
                <a:solidFill>
                  <a:schemeClr val="tx1"/>
                </a:solidFill>
              </a:rPr>
              <a:t>y_pred</a:t>
            </a:r>
            <a:r>
              <a:rPr lang="en-US" altLang="zh-CN" sz="2000" b="1" dirty="0">
                <a:solidFill>
                  <a:schemeClr val="tx1"/>
                </a:solidFill>
              </a:rPr>
              <a:t>={</a:t>
            </a:r>
            <a:r>
              <a:rPr lang="zh-CN" altLang="zh-CN" sz="2000" b="1" dirty="0">
                <a:solidFill>
                  <a:schemeClr val="tx1"/>
                </a:solidFill>
              </a:rPr>
              <a:t>(6, 1), (7, 1), (7, 2)</a:t>
            </a:r>
            <a:r>
              <a:rPr lang="en-US" altLang="zh-CN" sz="2000" b="1" dirty="0">
                <a:solidFill>
                  <a:schemeClr val="tx1"/>
                </a:solidFill>
              </a:rPr>
              <a:t>}</a:t>
            </a:r>
            <a:endParaRPr lang="zh-CN" altLang="en-US" sz="2000" b="1" dirty="0">
              <a:solidFill>
                <a:schemeClr val="tx1"/>
              </a:solidFill>
            </a:endParaRPr>
          </a:p>
        </p:txBody>
      </p:sp>
      <p:sp>
        <p:nvSpPr>
          <p:cNvPr id="13" name="矩形: 圆角 12">
            <a:extLst>
              <a:ext uri="{FF2B5EF4-FFF2-40B4-BE49-F238E27FC236}">
                <a16:creationId xmlns:a16="http://schemas.microsoft.com/office/drawing/2014/main" id="{0EE191D8-F58F-4391-8187-EF0B6FCABE6A}"/>
              </a:ext>
            </a:extLst>
          </p:cNvPr>
          <p:cNvSpPr/>
          <p:nvPr/>
        </p:nvSpPr>
        <p:spPr>
          <a:xfrm>
            <a:off x="8428991" y="1264715"/>
            <a:ext cx="2634791" cy="793455"/>
          </a:xfrm>
          <a:prstGeom prst="roundRect">
            <a:avLst/>
          </a:prstGeom>
          <a:solidFill>
            <a:schemeClr val="bg2">
              <a:lumMod val="9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chemeClr val="tx1"/>
                </a:solidFill>
              </a:rPr>
              <a:t>y_pred</a:t>
            </a:r>
            <a:r>
              <a:rPr lang="en-US" altLang="zh-CN" sz="2000" b="1" dirty="0">
                <a:solidFill>
                  <a:schemeClr val="tx1"/>
                </a:solidFill>
              </a:rPr>
              <a:t>=Cluster 4</a:t>
            </a:r>
            <a:endParaRPr lang="zh-CN" altLang="en-US" sz="2000" b="1" dirty="0">
              <a:solidFill>
                <a:schemeClr val="tx1"/>
              </a:solidFill>
            </a:endParaRPr>
          </a:p>
        </p:txBody>
      </p:sp>
      <p:sp>
        <p:nvSpPr>
          <p:cNvPr id="15" name="箭头: 右 14">
            <a:extLst>
              <a:ext uri="{FF2B5EF4-FFF2-40B4-BE49-F238E27FC236}">
                <a16:creationId xmlns:a16="http://schemas.microsoft.com/office/drawing/2014/main" id="{CA1DB919-B1B2-4BF7-A394-E72A3BB69622}"/>
              </a:ext>
            </a:extLst>
          </p:cNvPr>
          <p:cNvSpPr/>
          <p:nvPr/>
        </p:nvSpPr>
        <p:spPr>
          <a:xfrm rot="5400000">
            <a:off x="9452260" y="2286142"/>
            <a:ext cx="485359" cy="287222"/>
          </a:xfrm>
          <a:prstGeom prst="rightArrow">
            <a:avLst/>
          </a:prstGeom>
          <a:solidFill>
            <a:schemeClr val="bg2">
              <a:lumMod val="9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16" name="矩形: 圆角 15">
            <a:extLst>
              <a:ext uri="{FF2B5EF4-FFF2-40B4-BE49-F238E27FC236}">
                <a16:creationId xmlns:a16="http://schemas.microsoft.com/office/drawing/2014/main" id="{7BE9F101-9CDB-4300-A1FF-DFFB8773EC17}"/>
              </a:ext>
            </a:extLst>
          </p:cNvPr>
          <p:cNvSpPr/>
          <p:nvPr/>
        </p:nvSpPr>
        <p:spPr>
          <a:xfrm>
            <a:off x="7925325" y="3981847"/>
            <a:ext cx="2090208" cy="770944"/>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b="1" dirty="0" err="1">
                <a:solidFill>
                  <a:schemeClr val="tx1"/>
                </a:solidFill>
              </a:rPr>
              <a:t>y_true</a:t>
            </a:r>
            <a:r>
              <a:rPr lang="en-US" altLang="zh-CN" sz="2000" b="1" dirty="0">
                <a:solidFill>
                  <a:schemeClr val="tx1"/>
                </a:solidFill>
              </a:rPr>
              <a:t>=</a:t>
            </a:r>
            <a:r>
              <a:rPr lang="zh-CN" altLang="zh-CN" sz="2000" b="1" dirty="0">
                <a:solidFill>
                  <a:schemeClr val="tx1"/>
                </a:solidFill>
              </a:rPr>
              <a:t>(7, 1)</a:t>
            </a:r>
            <a:endParaRPr lang="en-US" altLang="zh-CN" sz="2000" b="1" dirty="0">
              <a:solidFill>
                <a:schemeClr val="tx1"/>
              </a:solidFill>
            </a:endParaRPr>
          </a:p>
        </p:txBody>
      </p:sp>
      <p:pic>
        <p:nvPicPr>
          <p:cNvPr id="19" name="图片 18">
            <a:extLst>
              <a:ext uri="{FF2B5EF4-FFF2-40B4-BE49-F238E27FC236}">
                <a16:creationId xmlns:a16="http://schemas.microsoft.com/office/drawing/2014/main" id="{C6FEBB82-7B48-4B36-883C-259F867110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6386" y="4166413"/>
            <a:ext cx="2617280" cy="1895272"/>
          </a:xfrm>
          <a:prstGeom prst="rect">
            <a:avLst/>
          </a:prstGeom>
        </p:spPr>
      </p:pic>
      <p:grpSp>
        <p:nvGrpSpPr>
          <p:cNvPr id="14" name="组合 13">
            <a:extLst>
              <a:ext uri="{FF2B5EF4-FFF2-40B4-BE49-F238E27FC236}">
                <a16:creationId xmlns:a16="http://schemas.microsoft.com/office/drawing/2014/main" id="{AED27CAB-4945-4B8B-AEDC-05266354B0AE}"/>
              </a:ext>
            </a:extLst>
          </p:cNvPr>
          <p:cNvGrpSpPr/>
          <p:nvPr/>
        </p:nvGrpSpPr>
        <p:grpSpPr>
          <a:xfrm>
            <a:off x="0" y="6246771"/>
            <a:ext cx="12192000" cy="600076"/>
            <a:chOff x="0" y="6134100"/>
            <a:chExt cx="11039475" cy="723901"/>
          </a:xfrm>
          <a:solidFill>
            <a:schemeClr val="bg1">
              <a:lumMod val="50000"/>
            </a:schemeClr>
          </a:solidFill>
        </p:grpSpPr>
        <p:sp>
          <p:nvSpPr>
            <p:cNvPr id="17" name="矩形 16">
              <a:extLst>
                <a:ext uri="{FF2B5EF4-FFF2-40B4-BE49-F238E27FC236}">
                  <a16:creationId xmlns:a16="http://schemas.microsoft.com/office/drawing/2014/main" id="{1B64B3BF-565B-40D3-A36F-B06B8F21DEF7}"/>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18" name="矩形 17">
              <a:extLst>
                <a:ext uri="{FF2B5EF4-FFF2-40B4-BE49-F238E27FC236}">
                  <a16:creationId xmlns:a16="http://schemas.microsoft.com/office/drawing/2014/main" id="{FFDCAE03-99BA-457E-AA32-B2C36867A5B8}"/>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20" name="矩形 19">
              <a:extLst>
                <a:ext uri="{FF2B5EF4-FFF2-40B4-BE49-F238E27FC236}">
                  <a16:creationId xmlns:a16="http://schemas.microsoft.com/office/drawing/2014/main" id="{EB0C2E3E-1C6B-4E10-B82D-BB1FF3072517}"/>
                </a:ext>
              </a:extLst>
            </p:cNvPr>
            <p:cNvSpPr/>
            <p:nvPr/>
          </p:nvSpPr>
          <p:spPr>
            <a:xfrm>
              <a:off x="5749083" y="6134101"/>
              <a:ext cx="265866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21" name="矩形 20">
              <a:extLst>
                <a:ext uri="{FF2B5EF4-FFF2-40B4-BE49-F238E27FC236}">
                  <a16:creationId xmlns:a16="http://schemas.microsoft.com/office/drawing/2014/main" id="{1D24850B-755B-46A6-9A89-472868B92CF8}"/>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35013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7380932"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Gridded Result</a:t>
            </a:r>
            <a:endParaRPr lang="zh-CN" altLang="en-US" b="1" dirty="0">
              <a:latin typeface="Times New Roman" panose="02020603050405020304" pitchFamily="18" charset="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E2728FD-2E64-4854-856C-60EF87533EB5}"/>
              </a:ext>
            </a:extLst>
          </p:cNvPr>
          <p:cNvGraphicFramePr>
            <a:graphicFrameLocks noGrp="1"/>
          </p:cNvGraphicFramePr>
          <p:nvPr>
            <p:extLst>
              <p:ext uri="{D42A27DB-BD31-4B8C-83A1-F6EECF244321}">
                <p14:modId xmlns:p14="http://schemas.microsoft.com/office/powerpoint/2010/main" val="3697645973"/>
              </p:ext>
            </p:extLst>
          </p:nvPr>
        </p:nvGraphicFramePr>
        <p:xfrm>
          <a:off x="1630218" y="2327564"/>
          <a:ext cx="9107055" cy="2853395"/>
        </p:xfrm>
        <a:graphic>
          <a:graphicData uri="http://schemas.openxmlformats.org/drawingml/2006/table">
            <a:tbl>
              <a:tblPr firstRow="1" bandRow="1">
                <a:tableStyleId>{93296810-A885-4BE3-A3E7-6D5BEEA58F35}</a:tableStyleId>
              </a:tblPr>
              <a:tblGrid>
                <a:gridCol w="3343564">
                  <a:extLst>
                    <a:ext uri="{9D8B030D-6E8A-4147-A177-3AD203B41FA5}">
                      <a16:colId xmlns:a16="http://schemas.microsoft.com/office/drawing/2014/main" val="3116045776"/>
                    </a:ext>
                  </a:extLst>
                </a:gridCol>
                <a:gridCol w="2092036">
                  <a:extLst>
                    <a:ext uri="{9D8B030D-6E8A-4147-A177-3AD203B41FA5}">
                      <a16:colId xmlns:a16="http://schemas.microsoft.com/office/drawing/2014/main" val="2388202167"/>
                    </a:ext>
                  </a:extLst>
                </a:gridCol>
                <a:gridCol w="3671455">
                  <a:extLst>
                    <a:ext uri="{9D8B030D-6E8A-4147-A177-3AD203B41FA5}">
                      <a16:colId xmlns:a16="http://schemas.microsoft.com/office/drawing/2014/main" val="124153023"/>
                    </a:ext>
                  </a:extLst>
                </a:gridCol>
              </a:tblGrid>
              <a:tr h="479239">
                <a:tc>
                  <a:txBody>
                    <a:bodyPr/>
                    <a:lstStyle/>
                    <a:p>
                      <a:pPr algn="ctr"/>
                      <a:r>
                        <a:rPr lang="en-US" altLang="zh-CN" sz="2400" b="1" dirty="0">
                          <a:latin typeface="Times New Roman" panose="02020603050405020304" pitchFamily="18" charset="0"/>
                          <a:ea typeface="+mn-ea"/>
                          <a:cs typeface="Times New Roman" panose="02020603050405020304" pitchFamily="18" charset="0"/>
                        </a:rPr>
                        <a:t>method</a:t>
                      </a:r>
                      <a:endParaRPr lang="zh-CN" altLang="en-US" sz="2400" b="1"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accuracy</a:t>
                      </a:r>
                      <a:endParaRPr lang="zh-CN" altLang="en-US" sz="2400" b="1"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number</a:t>
                      </a:r>
                      <a:r>
                        <a:rPr lang="zh-CN" altLang="en-US" sz="2400" b="1" dirty="0">
                          <a:latin typeface="Times New Roman" panose="02020603050405020304" pitchFamily="18" charset="0"/>
                          <a:ea typeface="+mn-ea"/>
                          <a:cs typeface="Times New Roman" panose="02020603050405020304" pitchFamily="18" charset="0"/>
                        </a:rPr>
                        <a:t> </a:t>
                      </a:r>
                      <a:r>
                        <a:rPr lang="en-US" altLang="zh-CN" sz="2400" b="1" dirty="0">
                          <a:latin typeface="Times New Roman" panose="02020603050405020304" pitchFamily="18" charset="0"/>
                          <a:ea typeface="+mn-ea"/>
                          <a:cs typeface="Times New Roman" panose="02020603050405020304" pitchFamily="18" charset="0"/>
                        </a:rPr>
                        <a:t>of</a:t>
                      </a:r>
                      <a:r>
                        <a:rPr lang="zh-CN" altLang="en-US" sz="2400" b="1" dirty="0">
                          <a:latin typeface="Times New Roman" panose="02020603050405020304" pitchFamily="18" charset="0"/>
                          <a:ea typeface="+mn-ea"/>
                          <a:cs typeface="Times New Roman" panose="02020603050405020304" pitchFamily="18" charset="0"/>
                        </a:rPr>
                        <a:t> </a:t>
                      </a:r>
                      <a:r>
                        <a:rPr lang="en-US" altLang="zh-CN" sz="2400" b="1" dirty="0">
                          <a:latin typeface="Times New Roman" panose="02020603050405020304" pitchFamily="18" charset="0"/>
                          <a:ea typeface="+mn-ea"/>
                          <a:cs typeface="Times New Roman" panose="02020603050405020304" pitchFamily="18" charset="0"/>
                        </a:rPr>
                        <a:t>grids</a:t>
                      </a:r>
                      <a:endParaRPr lang="zh-CN" altLang="en-US" sz="2400" b="1" dirty="0">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778785037"/>
                  </a:ext>
                </a:extLst>
              </a:tr>
              <a:tr h="479239">
                <a:tc>
                  <a:txBody>
                    <a:bodyPr/>
                    <a:lstStyle/>
                    <a:p>
                      <a:pPr marL="0" indent="0" algn="ctr">
                        <a:buFont typeface="Arial" panose="020B0604020202020204" pitchFamily="34" charset="0"/>
                        <a:buNone/>
                      </a:pPr>
                      <a:r>
                        <a:rPr lang="zh-CN" altLang="en-US" sz="2400" b="1">
                          <a:solidFill>
                            <a:schemeClr val="tx2"/>
                          </a:solidFill>
                          <a:latin typeface="Times New Roman" panose="02020603050405020304" pitchFamily="18" charset="0"/>
                          <a:ea typeface="+mn-ea"/>
                          <a:cs typeface="Times New Roman" panose="02020603050405020304" pitchFamily="18" charset="0"/>
                        </a:rPr>
                        <a:t>线性</a:t>
                      </a:r>
                      <a:r>
                        <a:rPr lang="en-US" altLang="zh-CN" sz="2400" b="1">
                          <a:solidFill>
                            <a:schemeClr val="tx2"/>
                          </a:solidFill>
                          <a:latin typeface="Times New Roman" panose="02020603050405020304" pitchFamily="18" charset="0"/>
                          <a:ea typeface="+mn-ea"/>
                          <a:cs typeface="Times New Roman" panose="02020603050405020304" pitchFamily="18" charset="0"/>
                        </a:rPr>
                        <a:t>Baseline</a:t>
                      </a:r>
                      <a:endParaRPr lang="en-US" altLang="zh-CN" sz="2400" b="1" dirty="0">
                        <a:solidFill>
                          <a:schemeClr val="tx2"/>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0.575</a:t>
                      </a:r>
                      <a:endParaRPr lang="zh-CN" altLang="en-US" sz="2400" b="1"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2.335</a:t>
                      </a:r>
                      <a:endParaRPr lang="zh-CN" altLang="en-US" sz="2400" b="1" dirty="0">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46314114"/>
                  </a:ext>
                </a:extLst>
              </a:tr>
              <a:tr h="479239">
                <a:tc>
                  <a:txBody>
                    <a:bodyPr/>
                    <a:lstStyle/>
                    <a:p>
                      <a:pPr marL="0" indent="0" algn="ctr">
                        <a:buFont typeface="Arial" panose="020B0604020202020204" pitchFamily="34" charset="0"/>
                        <a:buNone/>
                      </a:pPr>
                      <a:r>
                        <a:rPr lang="en-US" altLang="zh-CN" sz="2400" b="1">
                          <a:solidFill>
                            <a:schemeClr val="tx1"/>
                          </a:solidFill>
                          <a:latin typeface="Times New Roman" panose="02020603050405020304" pitchFamily="18" charset="0"/>
                          <a:ea typeface="+mn-ea"/>
                          <a:cs typeface="Times New Roman" panose="02020603050405020304" pitchFamily="18" charset="0"/>
                        </a:rPr>
                        <a:t>LSTM</a:t>
                      </a:r>
                      <a:endParaRPr lang="en-US" altLang="zh-CN" sz="2400" b="1"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0.695</a:t>
                      </a:r>
                      <a:endParaRPr lang="zh-CN" altLang="en-US" sz="2400" b="1"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6.13</a:t>
                      </a:r>
                      <a:endParaRPr lang="zh-CN" altLang="en-US" sz="2400" b="1" dirty="0">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245685990"/>
                  </a:ext>
                </a:extLst>
              </a:tr>
              <a:tr h="479239">
                <a:tc>
                  <a:txBody>
                    <a:bodyPr/>
                    <a:lstStyle/>
                    <a:p>
                      <a:pPr marL="0" indent="0" algn="ctr">
                        <a:buFont typeface="Arial" panose="020B0604020202020204" pitchFamily="34" charset="0"/>
                        <a:buNone/>
                      </a:pPr>
                      <a:r>
                        <a:rPr lang="en-US" altLang="zh-CN" sz="2400" b="1">
                          <a:solidFill>
                            <a:schemeClr val="tx2"/>
                          </a:solidFill>
                          <a:latin typeface="Times New Roman" panose="02020603050405020304" pitchFamily="18" charset="0"/>
                          <a:ea typeface="+mn-ea"/>
                          <a:cs typeface="Times New Roman" panose="02020603050405020304" pitchFamily="18" charset="0"/>
                        </a:rPr>
                        <a:t>LSTM+</a:t>
                      </a:r>
                      <a:r>
                        <a:rPr lang="zh-CN" altLang="en-US" sz="2400" b="1">
                          <a:solidFill>
                            <a:schemeClr val="tx2"/>
                          </a:solidFill>
                          <a:latin typeface="Times New Roman" panose="02020603050405020304" pitchFamily="18" charset="0"/>
                          <a:ea typeface="+mn-ea"/>
                          <a:cs typeface="Times New Roman" panose="02020603050405020304" pitchFamily="18" charset="0"/>
                        </a:rPr>
                        <a:t>时间衰减</a:t>
                      </a:r>
                      <a:endParaRPr lang="zh-CN" altLang="en-US" sz="2400" b="1" dirty="0">
                        <a:solidFill>
                          <a:schemeClr val="tx2"/>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0.715</a:t>
                      </a:r>
                      <a:endParaRPr lang="zh-CN" altLang="en-US" sz="2400" b="1"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5.910</a:t>
                      </a:r>
                      <a:endParaRPr lang="zh-CN" altLang="en-US" sz="2400" b="1" dirty="0">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393669633"/>
                  </a:ext>
                </a:extLst>
              </a:tr>
              <a:tr h="424462">
                <a:tc>
                  <a:txBody>
                    <a:bodyPr/>
                    <a:lstStyle/>
                    <a:p>
                      <a:pPr marL="0" indent="0" algn="ctr">
                        <a:buFont typeface="Arial" panose="020B0604020202020204" pitchFamily="34" charset="0"/>
                        <a:buNone/>
                      </a:pPr>
                      <a:r>
                        <a:rPr lang="en-US" altLang="zh-CN" sz="2400" b="1">
                          <a:solidFill>
                            <a:schemeClr val="tx1"/>
                          </a:solidFill>
                          <a:latin typeface="Times New Roman" panose="02020603050405020304" pitchFamily="18" charset="0"/>
                          <a:ea typeface="+mn-ea"/>
                          <a:cs typeface="Times New Roman" panose="02020603050405020304" pitchFamily="18" charset="0"/>
                        </a:rPr>
                        <a:t>CNN LSTM</a:t>
                      </a:r>
                      <a:endParaRPr lang="en-US" altLang="zh-CN" sz="2400" b="1"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0.75</a:t>
                      </a:r>
                      <a:endParaRPr lang="zh-CN" altLang="en-US" sz="2400" b="1"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7.614</a:t>
                      </a:r>
                      <a:endParaRPr lang="zh-CN" altLang="en-US" sz="2400" b="1" dirty="0">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78169529"/>
                  </a:ext>
                </a:extLst>
              </a:tr>
              <a:tr h="4792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tx2"/>
                          </a:solidFill>
                          <a:latin typeface="Times New Roman" panose="02020603050405020304" pitchFamily="18" charset="0"/>
                          <a:ea typeface="+mn-ea"/>
                          <a:cs typeface="Times New Roman" panose="02020603050405020304" pitchFamily="18" charset="0"/>
                        </a:rPr>
                        <a:t>CNN LSTM+</a:t>
                      </a:r>
                      <a:r>
                        <a:rPr lang="zh-CN" altLang="en-US" sz="2400" b="1" dirty="0">
                          <a:solidFill>
                            <a:schemeClr val="tx2"/>
                          </a:solidFill>
                          <a:latin typeface="Times New Roman" panose="02020603050405020304" pitchFamily="18" charset="0"/>
                          <a:ea typeface="+mn-ea"/>
                          <a:cs typeface="Times New Roman" panose="02020603050405020304" pitchFamily="18" charset="0"/>
                        </a:rPr>
                        <a:t>时间衰减</a:t>
                      </a:r>
                      <a:endParaRPr lang="en-US" altLang="zh-CN" sz="2400" b="1" dirty="0">
                        <a:solidFill>
                          <a:schemeClr val="tx2"/>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0.77</a:t>
                      </a:r>
                      <a:endParaRPr lang="zh-CN" altLang="en-US" sz="2400" b="1"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400" b="1" dirty="0">
                          <a:latin typeface="Times New Roman" panose="02020603050405020304" pitchFamily="18" charset="0"/>
                          <a:ea typeface="+mn-ea"/>
                          <a:cs typeface="Times New Roman" panose="02020603050405020304" pitchFamily="18" charset="0"/>
                        </a:rPr>
                        <a:t>6.281</a:t>
                      </a:r>
                      <a:endParaRPr lang="zh-CN" altLang="en-US" sz="2400" b="1" dirty="0">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17269569"/>
                  </a:ext>
                </a:extLst>
              </a:tr>
            </a:tbl>
          </a:graphicData>
        </a:graphic>
      </p:graphicFrame>
      <p:cxnSp>
        <p:nvCxnSpPr>
          <p:cNvPr id="4" name="直接箭头连接符 3">
            <a:extLst>
              <a:ext uri="{FF2B5EF4-FFF2-40B4-BE49-F238E27FC236}">
                <a16:creationId xmlns:a16="http://schemas.microsoft.com/office/drawing/2014/main" id="{1DF6EABA-A7B1-48D6-B69B-BB7B883FB1A0}"/>
              </a:ext>
            </a:extLst>
          </p:cNvPr>
          <p:cNvCxnSpPr>
            <a:cxnSpLocks/>
            <a:stCxn id="5" idx="2"/>
            <a:endCxn id="3" idx="0"/>
          </p:cNvCxnSpPr>
          <p:nvPr/>
        </p:nvCxnSpPr>
        <p:spPr>
          <a:xfrm>
            <a:off x="5854356" y="1759129"/>
            <a:ext cx="329389" cy="568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CB266735-A076-4BC8-A079-CF9F0F2AD5C3}"/>
              </a:ext>
            </a:extLst>
          </p:cNvPr>
          <p:cNvSpPr/>
          <p:nvPr/>
        </p:nvSpPr>
        <p:spPr>
          <a:xfrm>
            <a:off x="3929534" y="1297464"/>
            <a:ext cx="3849644"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igger,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more accurate</a:t>
            </a:r>
          </a:p>
        </p:txBody>
      </p:sp>
      <p:cxnSp>
        <p:nvCxnSpPr>
          <p:cNvPr id="10" name="直接箭头连接符 9">
            <a:extLst>
              <a:ext uri="{FF2B5EF4-FFF2-40B4-BE49-F238E27FC236}">
                <a16:creationId xmlns:a16="http://schemas.microsoft.com/office/drawing/2014/main" id="{2873B549-94AC-40E9-B6A8-97123DE9C046}"/>
              </a:ext>
            </a:extLst>
          </p:cNvPr>
          <p:cNvCxnSpPr>
            <a:cxnSpLocks/>
            <a:stCxn id="11" idx="2"/>
          </p:cNvCxnSpPr>
          <p:nvPr/>
        </p:nvCxnSpPr>
        <p:spPr>
          <a:xfrm flipH="1">
            <a:off x="9100458" y="1759129"/>
            <a:ext cx="995938" cy="704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16D18A8-641C-4D98-9F7D-B8A066741936}"/>
              </a:ext>
            </a:extLst>
          </p:cNvPr>
          <p:cNvSpPr/>
          <p:nvPr/>
        </p:nvSpPr>
        <p:spPr>
          <a:xfrm>
            <a:off x="8000792" y="1297464"/>
            <a:ext cx="4191208"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smalle</a:t>
            </a:r>
            <a:r>
              <a:rPr lang="zh-CN" altLang="en-US" sz="2400" dirty="0">
                <a:latin typeface="Times New Roman" panose="02020603050405020304" pitchFamily="18" charset="0"/>
                <a:cs typeface="Times New Roman" panose="02020603050405020304" pitchFamily="18" charset="0"/>
              </a:rPr>
              <a:t>r,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more accurate</a:t>
            </a:r>
          </a:p>
        </p:txBody>
      </p:sp>
      <p:grpSp>
        <p:nvGrpSpPr>
          <p:cNvPr id="12" name="组合 11">
            <a:extLst>
              <a:ext uri="{FF2B5EF4-FFF2-40B4-BE49-F238E27FC236}">
                <a16:creationId xmlns:a16="http://schemas.microsoft.com/office/drawing/2014/main" id="{30A58088-21F1-4603-B9F7-E6F71CB66873}"/>
              </a:ext>
            </a:extLst>
          </p:cNvPr>
          <p:cNvGrpSpPr/>
          <p:nvPr/>
        </p:nvGrpSpPr>
        <p:grpSpPr>
          <a:xfrm>
            <a:off x="0" y="6246771"/>
            <a:ext cx="12192000" cy="600076"/>
            <a:chOff x="0" y="6134100"/>
            <a:chExt cx="11039475" cy="723901"/>
          </a:xfrm>
          <a:solidFill>
            <a:schemeClr val="bg1">
              <a:lumMod val="50000"/>
            </a:schemeClr>
          </a:solidFill>
        </p:grpSpPr>
        <p:sp>
          <p:nvSpPr>
            <p:cNvPr id="13" name="矩形 12">
              <a:extLst>
                <a:ext uri="{FF2B5EF4-FFF2-40B4-BE49-F238E27FC236}">
                  <a16:creationId xmlns:a16="http://schemas.microsoft.com/office/drawing/2014/main" id="{F7E1492C-CF13-4D57-AE28-4300CD9F8F56}"/>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14" name="矩形 13">
              <a:extLst>
                <a:ext uri="{FF2B5EF4-FFF2-40B4-BE49-F238E27FC236}">
                  <a16:creationId xmlns:a16="http://schemas.microsoft.com/office/drawing/2014/main" id="{52B57FBB-4D0E-4DED-89E9-A92FB50DA937}"/>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15" name="矩形 14">
              <a:extLst>
                <a:ext uri="{FF2B5EF4-FFF2-40B4-BE49-F238E27FC236}">
                  <a16:creationId xmlns:a16="http://schemas.microsoft.com/office/drawing/2014/main" id="{3E17433F-1D24-4901-8A46-04A4411B47E6}"/>
                </a:ext>
              </a:extLst>
            </p:cNvPr>
            <p:cNvSpPr/>
            <p:nvPr/>
          </p:nvSpPr>
          <p:spPr>
            <a:xfrm>
              <a:off x="5749083" y="6134101"/>
              <a:ext cx="265866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16" name="矩形 15">
              <a:extLst>
                <a:ext uri="{FF2B5EF4-FFF2-40B4-BE49-F238E27FC236}">
                  <a16:creationId xmlns:a16="http://schemas.microsoft.com/office/drawing/2014/main" id="{634B0AE9-F072-47D8-A0C6-CEAA37055940}"/>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13887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5BBFC4D-648A-46A8-AA00-4DC1D54E2C6B}"/>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MapReduce</a:t>
            </a:r>
            <a:endParaRPr lang="zh-CN" altLang="en-US" b="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267E42DB-565F-42B1-B85B-5D4D7280DB3E}"/>
              </a:ext>
            </a:extLst>
          </p:cNvPr>
          <p:cNvSpPr>
            <a:spLocks noChangeArrowheads="1"/>
          </p:cNvSpPr>
          <p:nvPr/>
        </p:nvSpPr>
        <p:spPr bwMode="auto">
          <a:xfrm>
            <a:off x="531149" y="1603138"/>
            <a:ext cx="8198876"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90000"/>
              </a:lnSpc>
              <a:spcBef>
                <a:spcPct val="0"/>
              </a:spcBef>
              <a:buFont typeface="Arial" panose="020B0604020202020204" pitchFamily="34" charset="0"/>
              <a:buChar char="•"/>
            </a:pPr>
            <a:r>
              <a:rPr lang="en-US" altLang="zh-CN" sz="3200" b="1" dirty="0">
                <a:latin typeface="Times New Roman" panose="02020603050405020304" pitchFamily="18" charset="0"/>
                <a:ea typeface="+mj-ea"/>
                <a:cs typeface="Times New Roman" panose="02020603050405020304" pitchFamily="18" charset="0"/>
              </a:rPr>
              <a:t> the scenario in which MapReduce is used</a:t>
            </a:r>
            <a:endParaRPr lang="zh-CN" altLang="zh-CN" sz="3200" b="1" dirty="0">
              <a:latin typeface="Times New Roman" panose="02020603050405020304" pitchFamily="18" charset="0"/>
              <a:ea typeface="+mj-ea"/>
              <a:cs typeface="Times New Roman" panose="02020603050405020304" pitchFamily="18" charset="0"/>
            </a:endParaRPr>
          </a:p>
        </p:txBody>
      </p:sp>
      <p:sp>
        <p:nvSpPr>
          <p:cNvPr id="4" name="Rectangle 1">
            <a:extLst>
              <a:ext uri="{FF2B5EF4-FFF2-40B4-BE49-F238E27FC236}">
                <a16:creationId xmlns:a16="http://schemas.microsoft.com/office/drawing/2014/main" id="{EAC1C6AB-B13B-4B4E-90A4-20AEC6082C75}"/>
              </a:ext>
            </a:extLst>
          </p:cNvPr>
          <p:cNvSpPr>
            <a:spLocks noChangeArrowheads="1"/>
          </p:cNvSpPr>
          <p:nvPr/>
        </p:nvSpPr>
        <p:spPr bwMode="auto">
          <a:xfrm>
            <a:off x="764642" y="2132304"/>
            <a:ext cx="7731889" cy="125572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pPr>
            <a:r>
              <a:rPr lang="en-US" altLang="zh-CN" sz="3200" dirty="0">
                <a:latin typeface="Times New Roman" panose="02020603050405020304" pitchFamily="18" charset="0"/>
                <a:ea typeface="+mj-ea"/>
                <a:cs typeface="Times New Roman" panose="02020603050405020304" pitchFamily="18" charset="0"/>
              </a:rPr>
              <a:t>Map 2096710 data into 10 intervals.</a:t>
            </a:r>
          </a:p>
          <a:p>
            <a:pPr>
              <a:spcBef>
                <a:spcPct val="0"/>
              </a:spcBef>
            </a:pPr>
            <a:r>
              <a:rPr lang="en-US" altLang="zh-CN" sz="3200" dirty="0">
                <a:latin typeface="Times New Roman" panose="02020603050405020304" pitchFamily="18" charset="0"/>
                <a:ea typeface="+mj-ea"/>
                <a:cs typeface="Times New Roman" panose="02020603050405020304" pitchFamily="18" charset="0"/>
              </a:rPr>
              <a:t>Convenient to create mapping, parallelizable.</a:t>
            </a:r>
            <a:endParaRPr lang="zh-CN" altLang="zh-CN" sz="3200" dirty="0">
              <a:latin typeface="Times New Roman" panose="02020603050405020304" pitchFamily="18" charset="0"/>
              <a:ea typeface="+mj-ea"/>
              <a:cs typeface="Times New Roman" panose="02020603050405020304" pitchFamily="18" charset="0"/>
            </a:endParaRPr>
          </a:p>
        </p:txBody>
      </p:sp>
      <p:sp>
        <p:nvSpPr>
          <p:cNvPr id="6" name="Rectangle 1">
            <a:extLst>
              <a:ext uri="{FF2B5EF4-FFF2-40B4-BE49-F238E27FC236}">
                <a16:creationId xmlns:a16="http://schemas.microsoft.com/office/drawing/2014/main" id="{AE7FE7C2-958F-4D85-8AFA-6F722F36FA06}"/>
              </a:ext>
            </a:extLst>
          </p:cNvPr>
          <p:cNvSpPr>
            <a:spLocks noChangeArrowheads="1"/>
          </p:cNvSpPr>
          <p:nvPr/>
        </p:nvSpPr>
        <p:spPr bwMode="auto">
          <a:xfrm>
            <a:off x="531149" y="3822762"/>
            <a:ext cx="8198876"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90000"/>
              </a:lnSpc>
              <a:spcBef>
                <a:spcPct val="0"/>
              </a:spcBef>
              <a:buFont typeface="Arial" panose="020B0604020202020204" pitchFamily="34" charset="0"/>
              <a:buChar char="•"/>
            </a:pPr>
            <a:r>
              <a:rPr lang="en-US" altLang="zh-CN" sz="3200" b="1" dirty="0">
                <a:latin typeface="Times New Roman" panose="02020603050405020304" pitchFamily="18" charset="0"/>
                <a:ea typeface="+mj-ea"/>
                <a:cs typeface="Times New Roman" panose="02020603050405020304" pitchFamily="18" charset="0"/>
              </a:rPr>
              <a:t>Its logic</a:t>
            </a:r>
            <a:endParaRPr lang="zh-CN" altLang="zh-CN" sz="3200" b="1" dirty="0">
              <a:latin typeface="Times New Roman" panose="02020603050405020304" pitchFamily="18" charset="0"/>
              <a:ea typeface="+mj-ea"/>
              <a:cs typeface="Times New Roman" panose="02020603050405020304" pitchFamily="18" charset="0"/>
            </a:endParaRPr>
          </a:p>
        </p:txBody>
      </p:sp>
      <p:sp>
        <p:nvSpPr>
          <p:cNvPr id="2" name="Rectangle 1">
            <a:extLst>
              <a:ext uri="{FF2B5EF4-FFF2-40B4-BE49-F238E27FC236}">
                <a16:creationId xmlns:a16="http://schemas.microsoft.com/office/drawing/2014/main" id="{1B3A4BF2-9372-40E7-AE23-67B39A4BB244}"/>
              </a:ext>
            </a:extLst>
          </p:cNvPr>
          <p:cNvSpPr>
            <a:spLocks noChangeArrowheads="1"/>
          </p:cNvSpPr>
          <p:nvPr/>
        </p:nvSpPr>
        <p:spPr bwMode="auto">
          <a:xfrm>
            <a:off x="614792" y="4454691"/>
            <a:ext cx="1157720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200" b="1" i="0" u="none" strike="noStrike" cap="none" normalizeH="0" baseline="0" dirty="0">
                <a:ln>
                  <a:noFill/>
                </a:ln>
                <a:solidFill>
                  <a:srgbClr val="333333"/>
                </a:solidFill>
                <a:effectLst/>
                <a:latin typeface="Cascadia Code SemiBold" panose="020B0609020000020004" pitchFamily="49" charset="0"/>
                <a:ea typeface="Söhne Mono"/>
                <a:cs typeface="Cascadia Code SemiBold" panose="020B0609020000020004" pitchFamily="49" charset="0"/>
              </a:rPr>
              <a:t>ranges = numbers.map(lambda number: (</a:t>
            </a:r>
            <a:r>
              <a:rPr kumimoji="0" lang="zh-CN" altLang="zh-CN" sz="2200" b="1" i="0" u="none" strike="noStrike" cap="none" normalizeH="0" baseline="0" dirty="0">
                <a:ln>
                  <a:noFill/>
                </a:ln>
                <a:solidFill>
                  <a:srgbClr val="333333"/>
                </a:solidFill>
                <a:effectLst/>
                <a:highlight>
                  <a:srgbClr val="FFFF00"/>
                </a:highlight>
                <a:latin typeface="Cascadia Code SemiBold" panose="020B0609020000020004" pitchFamily="49" charset="0"/>
                <a:ea typeface="Söhne Mono"/>
                <a:cs typeface="Cascadia Code SemiBold" panose="020B0609020000020004" pitchFamily="49" charset="0"/>
              </a:rPr>
              <a:t>map_to_range</a:t>
            </a:r>
            <a:r>
              <a:rPr kumimoji="0" lang="zh-CN" altLang="zh-CN" sz="2200" b="1" i="0" u="none" strike="noStrike" cap="none" normalizeH="0" baseline="0" dirty="0">
                <a:ln>
                  <a:noFill/>
                </a:ln>
                <a:solidFill>
                  <a:srgbClr val="333333"/>
                </a:solidFill>
                <a:effectLst/>
                <a:latin typeface="Cascadia Code SemiBold" panose="020B0609020000020004" pitchFamily="49" charset="0"/>
                <a:ea typeface="Söhne Mono"/>
                <a:cs typeface="Cascadia Code SemiBold" panose="020B0609020000020004" pitchFamily="49" charset="0"/>
              </a:rPr>
              <a:t>(float(number)), 1))</a:t>
            </a:r>
            <a:endParaRPr kumimoji="0" lang="en-US" altLang="zh-CN" sz="2200" b="1" i="0" u="none" strike="noStrike" cap="none" normalizeH="0" baseline="0" dirty="0">
              <a:ln>
                <a:noFill/>
              </a:ln>
              <a:solidFill>
                <a:srgbClr val="333333"/>
              </a:solidFill>
              <a:effectLst/>
              <a:latin typeface="Cascadia Code SemiBold" panose="020B0609020000020004" pitchFamily="49" charset="0"/>
              <a:ea typeface="Söhne Mono"/>
              <a:cs typeface="Cascadia Code SemiBold" panose="020B0609020000020004" pitchFamily="49" charset="0"/>
            </a:endParaRPr>
          </a:p>
          <a:p>
            <a:pPr lvl="0" eaLnBrk="0" fontAlgn="base" hangingPunct="0">
              <a:spcBef>
                <a:spcPct val="0"/>
              </a:spcBef>
              <a:spcAft>
                <a:spcPct val="0"/>
              </a:spcAft>
            </a:pPr>
            <a:r>
              <a:rPr lang="en-US" altLang="zh-CN" sz="2200" b="1" dirty="0" err="1">
                <a:latin typeface="Cascadia Code SemiBold" panose="020B0609020000020004" pitchFamily="49" charset="0"/>
                <a:cs typeface="Cascadia Code SemiBold" panose="020B0609020000020004" pitchFamily="49" charset="0"/>
              </a:rPr>
              <a:t>range_counts</a:t>
            </a:r>
            <a:r>
              <a:rPr lang="en-US" altLang="zh-CN" sz="2200" b="1" dirty="0">
                <a:latin typeface="Cascadia Code SemiBold" panose="020B0609020000020004" pitchFamily="49" charset="0"/>
                <a:cs typeface="Cascadia Code SemiBold" panose="020B0609020000020004" pitchFamily="49" charset="0"/>
              </a:rPr>
              <a:t> = </a:t>
            </a:r>
            <a:r>
              <a:rPr lang="en-US" altLang="zh-CN" sz="2200" b="1" dirty="0" err="1">
                <a:latin typeface="Cascadia Code SemiBold" panose="020B0609020000020004" pitchFamily="49" charset="0"/>
                <a:cs typeface="Cascadia Code SemiBold" panose="020B0609020000020004" pitchFamily="49" charset="0"/>
              </a:rPr>
              <a:t>ranges.</a:t>
            </a:r>
            <a:r>
              <a:rPr lang="en-US" altLang="zh-CN" sz="2200" b="1" dirty="0" err="1">
                <a:highlight>
                  <a:srgbClr val="FFFF00"/>
                </a:highlight>
                <a:latin typeface="Cascadia Code SemiBold" panose="020B0609020000020004" pitchFamily="49" charset="0"/>
                <a:cs typeface="Cascadia Code SemiBold" panose="020B0609020000020004" pitchFamily="49" charset="0"/>
              </a:rPr>
              <a:t>reduceByKey</a:t>
            </a:r>
            <a:r>
              <a:rPr lang="en-US" altLang="zh-CN" sz="2200" b="1" dirty="0">
                <a:latin typeface="Cascadia Code SemiBold" panose="020B0609020000020004" pitchFamily="49" charset="0"/>
                <a:cs typeface="Cascadia Code SemiBold" panose="020B0609020000020004" pitchFamily="49" charset="0"/>
              </a:rPr>
              <a:t>(lambda a, b: a + b)</a:t>
            </a:r>
            <a:r>
              <a:rPr lang="zh-CN" altLang="en-US" sz="2200" b="1" dirty="0">
                <a:latin typeface="Cascadia Code SemiBold" panose="020B0609020000020004" pitchFamily="49" charset="0"/>
                <a:cs typeface="Cascadia Code SemiBold" panose="020B0609020000020004" pitchFamily="49" charset="0"/>
              </a:rPr>
              <a:t>：</a:t>
            </a:r>
            <a:endParaRPr lang="en-US" altLang="zh-CN" sz="2200" b="1" dirty="0">
              <a:latin typeface="Cascadia Code SemiBold" panose="020B0609020000020004" pitchFamily="49" charset="0"/>
              <a:cs typeface="Cascadia Code SemiBold" panose="020B0609020000020004" pitchFamily="49" charset="0"/>
            </a:endParaRPr>
          </a:p>
          <a:p>
            <a:pPr lvl="0" eaLnBrk="0" fontAlgn="base" hangingPunct="0">
              <a:spcBef>
                <a:spcPct val="0"/>
              </a:spcBef>
              <a:spcAft>
                <a:spcPct val="0"/>
              </a:spcAft>
            </a:pPr>
            <a:r>
              <a:rPr lang="en-US" altLang="zh-CN" sz="2200" b="1" dirty="0" err="1">
                <a:latin typeface="Cascadia Code SemiBold" panose="020B0609020000020004" pitchFamily="49" charset="0"/>
                <a:cs typeface="Cascadia Code SemiBold" panose="020B0609020000020004" pitchFamily="49" charset="0"/>
              </a:rPr>
              <a:t>range_counts</a:t>
            </a:r>
            <a:r>
              <a:rPr lang="en-US" altLang="zh-CN" sz="2200" b="1" dirty="0">
                <a:latin typeface="Cascadia Code SemiBold" panose="020B0609020000020004" pitchFamily="49" charset="0"/>
                <a:cs typeface="Cascadia Code SemiBold" panose="020B0609020000020004" pitchFamily="49" charset="0"/>
              </a:rPr>
              <a:t> = </a:t>
            </a:r>
            <a:r>
              <a:rPr lang="en-US" altLang="zh-CN" sz="2200" b="1" dirty="0" err="1">
                <a:latin typeface="Cascadia Code SemiBold" panose="020B0609020000020004" pitchFamily="49" charset="0"/>
                <a:cs typeface="Cascadia Code SemiBold" panose="020B0609020000020004" pitchFamily="49" charset="0"/>
              </a:rPr>
              <a:t>range_counts.coalesce</a:t>
            </a:r>
            <a:r>
              <a:rPr lang="en-US" altLang="zh-CN" sz="2200" b="1" dirty="0">
                <a:latin typeface="Cascadia Code SemiBold" panose="020B0609020000020004" pitchFamily="49" charset="0"/>
                <a:cs typeface="Cascadia Code SemiBold" panose="020B0609020000020004" pitchFamily="49" charset="0"/>
              </a:rPr>
              <a:t>(1)</a:t>
            </a:r>
            <a:endParaRPr kumimoji="0" lang="zh-CN" altLang="zh-CN" sz="2200" b="1" i="0" u="none" strike="noStrike" cap="none" normalizeH="0" baseline="0" dirty="0">
              <a:ln>
                <a:noFill/>
              </a:ln>
              <a:solidFill>
                <a:schemeClr val="tx1"/>
              </a:solidFill>
              <a:effectLst/>
              <a:latin typeface="Cascadia Code SemiBold" panose="020B0609020000020004" pitchFamily="49" charset="0"/>
              <a:cs typeface="Cascadia Code SemiBold" panose="020B0609020000020004" pitchFamily="49" charset="0"/>
            </a:endParaRPr>
          </a:p>
        </p:txBody>
      </p:sp>
      <p:grpSp>
        <p:nvGrpSpPr>
          <p:cNvPr id="8" name="组合 7">
            <a:extLst>
              <a:ext uri="{FF2B5EF4-FFF2-40B4-BE49-F238E27FC236}">
                <a16:creationId xmlns:a16="http://schemas.microsoft.com/office/drawing/2014/main" id="{88088642-83A8-449B-BD3A-B11585AE1CDD}"/>
              </a:ext>
            </a:extLst>
          </p:cNvPr>
          <p:cNvGrpSpPr/>
          <p:nvPr/>
        </p:nvGrpSpPr>
        <p:grpSpPr>
          <a:xfrm>
            <a:off x="0" y="6246771"/>
            <a:ext cx="12192000" cy="600076"/>
            <a:chOff x="0" y="6134100"/>
            <a:chExt cx="11039475" cy="723901"/>
          </a:xfrm>
          <a:solidFill>
            <a:schemeClr val="bg1">
              <a:lumMod val="50000"/>
            </a:schemeClr>
          </a:solidFill>
        </p:grpSpPr>
        <p:sp>
          <p:nvSpPr>
            <p:cNvPr id="10" name="矩形 9">
              <a:extLst>
                <a:ext uri="{FF2B5EF4-FFF2-40B4-BE49-F238E27FC236}">
                  <a16:creationId xmlns:a16="http://schemas.microsoft.com/office/drawing/2014/main" id="{93DA4A5B-859A-443B-A7E4-63D2787C5E21}"/>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11" name="矩形 10">
              <a:extLst>
                <a:ext uri="{FF2B5EF4-FFF2-40B4-BE49-F238E27FC236}">
                  <a16:creationId xmlns:a16="http://schemas.microsoft.com/office/drawing/2014/main" id="{08729E38-3CDC-411B-821A-B3D7E18A94EA}"/>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12" name="矩形 11">
              <a:extLst>
                <a:ext uri="{FF2B5EF4-FFF2-40B4-BE49-F238E27FC236}">
                  <a16:creationId xmlns:a16="http://schemas.microsoft.com/office/drawing/2014/main" id="{6E40B12D-413E-4312-9BE6-CD54FABD8758}"/>
                </a:ext>
              </a:extLst>
            </p:cNvPr>
            <p:cNvSpPr/>
            <p:nvPr/>
          </p:nvSpPr>
          <p:spPr>
            <a:xfrm>
              <a:off x="5749083" y="6134101"/>
              <a:ext cx="265866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13" name="矩形 12">
              <a:extLst>
                <a:ext uri="{FF2B5EF4-FFF2-40B4-BE49-F238E27FC236}">
                  <a16:creationId xmlns:a16="http://schemas.microsoft.com/office/drawing/2014/main" id="{61559414-3606-435A-82B4-934357756603}"/>
                </a:ext>
              </a:extLst>
            </p:cNvPr>
            <p:cNvSpPr/>
            <p:nvPr/>
          </p:nvSpPr>
          <p:spPr>
            <a:xfrm>
              <a:off x="8407744" y="6134100"/>
              <a:ext cx="263173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47713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78A4B4-8169-4D99-9D68-FA8E960D286D}"/>
              </a:ext>
            </a:extLst>
          </p:cNvPr>
          <p:cNvPicPr>
            <a:picLocks noChangeAspect="1"/>
          </p:cNvPicPr>
          <p:nvPr/>
        </p:nvPicPr>
        <p:blipFill>
          <a:blip r:embed="rId3"/>
          <a:stretch>
            <a:fillRect/>
          </a:stretch>
        </p:blipFill>
        <p:spPr>
          <a:xfrm>
            <a:off x="281932" y="1404655"/>
            <a:ext cx="11603069" cy="4048690"/>
          </a:xfrm>
          <a:prstGeom prst="rect">
            <a:avLst/>
          </a:prstGeom>
        </p:spPr>
      </p:pic>
      <p:sp>
        <p:nvSpPr>
          <p:cNvPr id="9" name="标题 3">
            <a:extLst>
              <a:ext uri="{FF2B5EF4-FFF2-40B4-BE49-F238E27FC236}">
                <a16:creationId xmlns:a16="http://schemas.microsoft.com/office/drawing/2014/main" id="{05BBFC4D-648A-46A8-AA00-4DC1D54E2C6B}"/>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MapReduce</a:t>
            </a:r>
            <a:endParaRPr lang="zh-CN" altLang="en-US" b="1"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CFD5CDCC-7E91-4866-8750-754DA7B435D9}"/>
              </a:ext>
            </a:extLst>
          </p:cNvPr>
          <p:cNvGrpSpPr/>
          <p:nvPr/>
        </p:nvGrpSpPr>
        <p:grpSpPr>
          <a:xfrm>
            <a:off x="0" y="6246771"/>
            <a:ext cx="12192000" cy="600076"/>
            <a:chOff x="0" y="6134100"/>
            <a:chExt cx="11039475" cy="723901"/>
          </a:xfrm>
          <a:solidFill>
            <a:schemeClr val="bg1">
              <a:lumMod val="50000"/>
            </a:schemeClr>
          </a:solidFill>
        </p:grpSpPr>
        <p:sp>
          <p:nvSpPr>
            <p:cNvPr id="5" name="矩形 4">
              <a:extLst>
                <a:ext uri="{FF2B5EF4-FFF2-40B4-BE49-F238E27FC236}">
                  <a16:creationId xmlns:a16="http://schemas.microsoft.com/office/drawing/2014/main" id="{D38B66D9-21F5-486B-87AB-39DB08DFEED7}"/>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6" name="矩形 5">
              <a:extLst>
                <a:ext uri="{FF2B5EF4-FFF2-40B4-BE49-F238E27FC236}">
                  <a16:creationId xmlns:a16="http://schemas.microsoft.com/office/drawing/2014/main" id="{1D133C4B-7227-4DC3-8F56-7D97C461E420}"/>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7" name="矩形 6">
              <a:extLst>
                <a:ext uri="{FF2B5EF4-FFF2-40B4-BE49-F238E27FC236}">
                  <a16:creationId xmlns:a16="http://schemas.microsoft.com/office/drawing/2014/main" id="{F56984B5-8E45-4E67-941D-3E9F0DA7CF18}"/>
                </a:ext>
              </a:extLst>
            </p:cNvPr>
            <p:cNvSpPr/>
            <p:nvPr/>
          </p:nvSpPr>
          <p:spPr>
            <a:xfrm>
              <a:off x="5749083" y="6134101"/>
              <a:ext cx="265866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8" name="矩形 7">
              <a:extLst>
                <a:ext uri="{FF2B5EF4-FFF2-40B4-BE49-F238E27FC236}">
                  <a16:creationId xmlns:a16="http://schemas.microsoft.com/office/drawing/2014/main" id="{21CDAAF0-75E7-466C-BF8C-0AA018422F5C}"/>
                </a:ext>
              </a:extLst>
            </p:cNvPr>
            <p:cNvSpPr/>
            <p:nvPr/>
          </p:nvSpPr>
          <p:spPr>
            <a:xfrm>
              <a:off x="8407744" y="6134100"/>
              <a:ext cx="263173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71083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5BBFC4D-648A-46A8-AA00-4DC1D54E2C6B}"/>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MapReduce</a:t>
            </a:r>
            <a:endParaRPr lang="zh-CN" altLang="en-US"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CED55DE6-B369-4A08-A3EE-3D2A3F106DCD}"/>
              </a:ext>
            </a:extLst>
          </p:cNvPr>
          <p:cNvPicPr>
            <a:picLocks noChangeAspect="1"/>
          </p:cNvPicPr>
          <p:nvPr/>
        </p:nvPicPr>
        <p:blipFill>
          <a:blip r:embed="rId3"/>
          <a:stretch>
            <a:fillRect/>
          </a:stretch>
        </p:blipFill>
        <p:spPr>
          <a:xfrm>
            <a:off x="1052848" y="1303894"/>
            <a:ext cx="8938877" cy="5385053"/>
          </a:xfrm>
          <a:prstGeom prst="rect">
            <a:avLst/>
          </a:prstGeom>
          <a:ln>
            <a:noFill/>
          </a:ln>
          <a:effectLst>
            <a:outerShdw blurRad="292100" dist="139700" dir="2700000" algn="tl" rotWithShape="0">
              <a:srgbClr val="333333">
                <a:alpha val="65000"/>
              </a:srgbClr>
            </a:outerShdw>
          </a:effectLst>
        </p:spPr>
      </p:pic>
      <p:grpSp>
        <p:nvGrpSpPr>
          <p:cNvPr id="4" name="组合 3">
            <a:extLst>
              <a:ext uri="{FF2B5EF4-FFF2-40B4-BE49-F238E27FC236}">
                <a16:creationId xmlns:a16="http://schemas.microsoft.com/office/drawing/2014/main" id="{E13D6299-1B5A-49D9-9EFA-B53741AD03E6}"/>
              </a:ext>
            </a:extLst>
          </p:cNvPr>
          <p:cNvGrpSpPr/>
          <p:nvPr/>
        </p:nvGrpSpPr>
        <p:grpSpPr>
          <a:xfrm>
            <a:off x="0" y="6246771"/>
            <a:ext cx="12192000" cy="600076"/>
            <a:chOff x="0" y="6134100"/>
            <a:chExt cx="11039475" cy="723901"/>
          </a:xfrm>
          <a:solidFill>
            <a:schemeClr val="bg1">
              <a:lumMod val="50000"/>
            </a:schemeClr>
          </a:solidFill>
        </p:grpSpPr>
        <p:sp>
          <p:nvSpPr>
            <p:cNvPr id="5" name="矩形 4">
              <a:extLst>
                <a:ext uri="{FF2B5EF4-FFF2-40B4-BE49-F238E27FC236}">
                  <a16:creationId xmlns:a16="http://schemas.microsoft.com/office/drawing/2014/main" id="{44236C07-B267-41E7-8D80-B0A7041B0795}"/>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6" name="矩形 5">
              <a:extLst>
                <a:ext uri="{FF2B5EF4-FFF2-40B4-BE49-F238E27FC236}">
                  <a16:creationId xmlns:a16="http://schemas.microsoft.com/office/drawing/2014/main" id="{7DB39127-8136-432A-A602-719BA9758986}"/>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7" name="矩形 6">
              <a:extLst>
                <a:ext uri="{FF2B5EF4-FFF2-40B4-BE49-F238E27FC236}">
                  <a16:creationId xmlns:a16="http://schemas.microsoft.com/office/drawing/2014/main" id="{E9E7DB51-0557-4945-8BC8-10A2BC80D8D8}"/>
                </a:ext>
              </a:extLst>
            </p:cNvPr>
            <p:cNvSpPr/>
            <p:nvPr/>
          </p:nvSpPr>
          <p:spPr>
            <a:xfrm>
              <a:off x="5749083" y="6134101"/>
              <a:ext cx="265866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8" name="矩形 7">
              <a:extLst>
                <a:ext uri="{FF2B5EF4-FFF2-40B4-BE49-F238E27FC236}">
                  <a16:creationId xmlns:a16="http://schemas.microsoft.com/office/drawing/2014/main" id="{996A722B-D98C-4ED9-900D-280B8DEAC773}"/>
                </a:ext>
              </a:extLst>
            </p:cNvPr>
            <p:cNvSpPr/>
            <p:nvPr/>
          </p:nvSpPr>
          <p:spPr>
            <a:xfrm>
              <a:off x="8407744" y="6134100"/>
              <a:ext cx="263173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02185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DDAA669-FAB9-479A-9E4A-69BC65541A13}"/>
              </a:ext>
            </a:extLst>
          </p:cNvPr>
          <p:cNvPicPr>
            <a:picLocks noChangeAspect="1"/>
          </p:cNvPicPr>
          <p:nvPr/>
        </p:nvPicPr>
        <p:blipFill>
          <a:blip r:embed="rId3"/>
          <a:stretch>
            <a:fillRect/>
          </a:stretch>
        </p:blipFill>
        <p:spPr>
          <a:xfrm>
            <a:off x="0" y="0"/>
            <a:ext cx="428685" cy="1107440"/>
          </a:xfrm>
          <a:prstGeom prst="rect">
            <a:avLst/>
          </a:prstGeom>
        </p:spPr>
      </p:pic>
      <p:sp>
        <p:nvSpPr>
          <p:cNvPr id="11" name="标题 3">
            <a:extLst>
              <a:ext uri="{FF2B5EF4-FFF2-40B4-BE49-F238E27FC236}">
                <a16:creationId xmlns:a16="http://schemas.microsoft.com/office/drawing/2014/main" id="{6C6B1E5C-6656-E9B2-E187-48E8EB19BCC6}"/>
              </a:ext>
            </a:extLst>
          </p:cNvPr>
          <p:cNvSpPr txBox="1">
            <a:spLocks/>
          </p:cNvSpPr>
          <p:nvPr/>
        </p:nvSpPr>
        <p:spPr>
          <a:xfrm>
            <a:off x="239068" y="169053"/>
            <a:ext cx="7280114"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Related work - Propagation</a:t>
            </a:r>
            <a:endParaRPr lang="zh-CN" altLang="en-US" b="1"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7A8B1BC4-585C-009A-5B09-9515D619CBF3}"/>
              </a:ext>
            </a:extLst>
          </p:cNvPr>
          <p:cNvPicPr>
            <a:picLocks noChangeAspect="1"/>
          </p:cNvPicPr>
          <p:nvPr/>
        </p:nvPicPr>
        <p:blipFill rotWithShape="1">
          <a:blip r:embed="rId4"/>
          <a:srcRect r="19437"/>
          <a:stretch/>
        </p:blipFill>
        <p:spPr>
          <a:xfrm>
            <a:off x="239068" y="1276493"/>
            <a:ext cx="8164703" cy="4786010"/>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662CC64B-B737-322B-7997-91DE88C6ED1A}"/>
              </a:ext>
            </a:extLst>
          </p:cNvPr>
          <p:cNvPicPr>
            <a:picLocks noChangeAspect="1"/>
          </p:cNvPicPr>
          <p:nvPr/>
        </p:nvPicPr>
        <p:blipFill>
          <a:blip r:embed="rId5"/>
          <a:stretch>
            <a:fillRect/>
          </a:stretch>
        </p:blipFill>
        <p:spPr>
          <a:xfrm>
            <a:off x="7135129" y="1965452"/>
            <a:ext cx="4817803" cy="1704046"/>
          </a:xfrm>
          <a:prstGeom prst="rect">
            <a:avLst/>
          </a:prstGeom>
          <a:ln>
            <a:noFill/>
          </a:ln>
          <a:effectLst>
            <a:outerShdw blurRad="292100" dist="139700" dir="2700000" algn="tl" rotWithShape="0">
              <a:srgbClr val="333333">
                <a:alpha val="65000"/>
              </a:srgbClr>
            </a:outerShdw>
          </a:effectLst>
        </p:spPr>
      </p:pic>
      <p:grpSp>
        <p:nvGrpSpPr>
          <p:cNvPr id="12" name="组合 11">
            <a:extLst>
              <a:ext uri="{FF2B5EF4-FFF2-40B4-BE49-F238E27FC236}">
                <a16:creationId xmlns:a16="http://schemas.microsoft.com/office/drawing/2014/main" id="{E617200F-E3D3-46A9-8B2D-6CF10F1AD93E}"/>
              </a:ext>
            </a:extLst>
          </p:cNvPr>
          <p:cNvGrpSpPr/>
          <p:nvPr/>
        </p:nvGrpSpPr>
        <p:grpSpPr>
          <a:xfrm>
            <a:off x="0" y="6246771"/>
            <a:ext cx="12192000" cy="600076"/>
            <a:chOff x="0" y="6134100"/>
            <a:chExt cx="11039475" cy="723901"/>
          </a:xfrm>
          <a:solidFill>
            <a:schemeClr val="bg1">
              <a:lumMod val="50000"/>
            </a:schemeClr>
          </a:solidFill>
        </p:grpSpPr>
        <p:sp>
          <p:nvSpPr>
            <p:cNvPr id="14" name="矩形 13">
              <a:extLst>
                <a:ext uri="{FF2B5EF4-FFF2-40B4-BE49-F238E27FC236}">
                  <a16:creationId xmlns:a16="http://schemas.microsoft.com/office/drawing/2014/main" id="{22FE0090-AFF0-41DC-9BE5-D8F6E5522631}"/>
                </a:ext>
              </a:extLst>
            </p:cNvPr>
            <p:cNvSpPr/>
            <p:nvPr/>
          </p:nvSpPr>
          <p:spPr>
            <a:xfrm>
              <a:off x="0" y="6134100"/>
              <a:ext cx="287454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15" name="矩形 14">
              <a:extLst>
                <a:ext uri="{FF2B5EF4-FFF2-40B4-BE49-F238E27FC236}">
                  <a16:creationId xmlns:a16="http://schemas.microsoft.com/office/drawing/2014/main" id="{A9B46C12-1661-4B14-BB30-3B83227580CE}"/>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16" name="矩形 15">
              <a:extLst>
                <a:ext uri="{FF2B5EF4-FFF2-40B4-BE49-F238E27FC236}">
                  <a16:creationId xmlns:a16="http://schemas.microsoft.com/office/drawing/2014/main" id="{69CBBC1A-756E-449B-9F4E-F31CB83AFF10}"/>
                </a:ext>
              </a:extLst>
            </p:cNvPr>
            <p:cNvSpPr/>
            <p:nvPr/>
          </p:nvSpPr>
          <p:spPr>
            <a:xfrm>
              <a:off x="5749083" y="6134101"/>
              <a:ext cx="265866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17" name="矩形 16">
              <a:extLst>
                <a:ext uri="{FF2B5EF4-FFF2-40B4-BE49-F238E27FC236}">
                  <a16:creationId xmlns:a16="http://schemas.microsoft.com/office/drawing/2014/main" id="{A6A6FE44-CF0D-43CA-B743-D320ABFA92A9}"/>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3373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5BBFC4D-648A-46A8-AA00-4DC1D54E2C6B}"/>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MapReduce</a:t>
            </a:r>
            <a:endParaRPr lang="zh-CN" altLang="en-US" b="1"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267E42DB-565F-42B1-B85B-5D4D7280DB3E}"/>
              </a:ext>
            </a:extLst>
          </p:cNvPr>
          <p:cNvSpPr>
            <a:spLocks noChangeArrowheads="1"/>
          </p:cNvSpPr>
          <p:nvPr/>
        </p:nvSpPr>
        <p:spPr bwMode="auto">
          <a:xfrm>
            <a:off x="459711" y="1440143"/>
            <a:ext cx="8198876" cy="531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90000"/>
              </a:lnSpc>
              <a:spcBef>
                <a:spcPct val="0"/>
              </a:spcBef>
              <a:buFont typeface="Arial" panose="020B0604020202020204" pitchFamily="34" charset="0"/>
              <a:buChar char="•"/>
            </a:pPr>
            <a:r>
              <a:rPr lang="en-US" altLang="zh-CN" sz="3200" b="1" dirty="0">
                <a:latin typeface="Times New Roman" panose="02020603050405020304" pitchFamily="18" charset="0"/>
                <a:ea typeface="+mj-ea"/>
                <a:cs typeface="Times New Roman" panose="02020603050405020304" pitchFamily="18" charset="0"/>
              </a:rPr>
              <a:t>performance enhancement</a:t>
            </a:r>
            <a:endParaRPr lang="zh-CN" altLang="zh-CN" sz="3200" b="1" dirty="0">
              <a:latin typeface="Times New Roman" panose="02020603050405020304" pitchFamily="18" charset="0"/>
              <a:ea typeface="+mj-ea"/>
              <a:cs typeface="Times New Roman" panose="02020603050405020304" pitchFamily="18" charset="0"/>
            </a:endParaRPr>
          </a:p>
        </p:txBody>
      </p:sp>
      <p:sp>
        <p:nvSpPr>
          <p:cNvPr id="4" name="Rectangle 1">
            <a:extLst>
              <a:ext uri="{FF2B5EF4-FFF2-40B4-BE49-F238E27FC236}">
                <a16:creationId xmlns:a16="http://schemas.microsoft.com/office/drawing/2014/main" id="{EAC1C6AB-B13B-4B4E-90A4-20AEC6082C75}"/>
              </a:ext>
            </a:extLst>
          </p:cNvPr>
          <p:cNvSpPr>
            <a:spLocks noChangeArrowheads="1"/>
          </p:cNvSpPr>
          <p:nvPr/>
        </p:nvSpPr>
        <p:spPr bwMode="auto">
          <a:xfrm>
            <a:off x="1308661" y="2066684"/>
            <a:ext cx="7731889" cy="125572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50000"/>
              </a:lnSpc>
              <a:spcBef>
                <a:spcPct val="0"/>
              </a:spcBef>
            </a:pPr>
            <a:r>
              <a:rPr lang="en-US" altLang="zh-CN" sz="3200" dirty="0">
                <a:latin typeface="Times New Roman" panose="02020603050405020304" pitchFamily="18" charset="0"/>
                <a:ea typeface="+mj-ea"/>
                <a:cs typeface="Times New Roman" panose="02020603050405020304" pitchFamily="18" charset="0"/>
              </a:rPr>
              <a:t>Regular </a:t>
            </a:r>
            <a:r>
              <a:rPr lang="zh-CN" altLang="zh-CN" sz="3200" dirty="0">
                <a:latin typeface="Times New Roman" panose="02020603050405020304" pitchFamily="18" charset="0"/>
                <a:ea typeface="+mj-ea"/>
                <a:cs typeface="Times New Roman" panose="02020603050405020304" pitchFamily="18" charset="0"/>
              </a:rPr>
              <a:t>: 4.489758253097534 seconds</a:t>
            </a:r>
          </a:p>
          <a:p>
            <a:pPr>
              <a:lnSpc>
                <a:spcPct val="150000"/>
              </a:lnSpc>
              <a:spcBef>
                <a:spcPct val="0"/>
              </a:spcBef>
            </a:pPr>
            <a:r>
              <a:rPr lang="en-US" altLang="zh-CN" sz="3200" dirty="0">
                <a:latin typeface="Times New Roman" panose="02020603050405020304" pitchFamily="18" charset="0"/>
                <a:ea typeface="+mj-ea"/>
                <a:cs typeface="Times New Roman" panose="02020603050405020304" pitchFamily="18" charset="0"/>
              </a:rPr>
              <a:t>MapReduce </a:t>
            </a:r>
            <a:r>
              <a:rPr lang="zh-CN" altLang="zh-CN" sz="3200" dirty="0">
                <a:latin typeface="Times New Roman" panose="02020603050405020304" pitchFamily="18" charset="0"/>
                <a:ea typeface="+mj-ea"/>
                <a:cs typeface="Times New Roman" panose="02020603050405020304" pitchFamily="18" charset="0"/>
              </a:rPr>
              <a:t>:</a:t>
            </a:r>
            <a:r>
              <a:rPr lang="en-US" altLang="zh-CN" sz="3200" dirty="0">
                <a:latin typeface="Times New Roman" panose="02020603050405020304" pitchFamily="18" charset="0"/>
                <a:ea typeface="+mj-ea"/>
                <a:cs typeface="Times New Roman" panose="02020603050405020304" pitchFamily="18" charset="0"/>
              </a:rPr>
              <a:t>  </a:t>
            </a:r>
            <a:r>
              <a:rPr lang="zh-CN" altLang="zh-CN" sz="3200" dirty="0">
                <a:latin typeface="Times New Roman" panose="02020603050405020304" pitchFamily="18" charset="0"/>
                <a:ea typeface="+mj-ea"/>
                <a:cs typeface="Times New Roman" panose="02020603050405020304" pitchFamily="18" charset="0"/>
              </a:rPr>
              <a:t>3.724113702774048 seconds</a:t>
            </a:r>
          </a:p>
          <a:p>
            <a:pPr>
              <a:lnSpc>
                <a:spcPct val="150000"/>
              </a:lnSpc>
              <a:spcBef>
                <a:spcPct val="0"/>
              </a:spcBef>
            </a:pPr>
            <a:r>
              <a:rPr lang="en-US" altLang="zh-CN" sz="3200" dirty="0">
                <a:latin typeface="Times New Roman" panose="02020603050405020304" pitchFamily="18" charset="0"/>
                <a:ea typeface="+mj-ea"/>
                <a:cs typeface="Times New Roman" panose="02020603050405020304" pitchFamily="18" charset="0"/>
              </a:rPr>
              <a:t>That's a 17.05% increase</a:t>
            </a:r>
            <a:endParaRPr lang="zh-CN" altLang="zh-CN" sz="3200" dirty="0">
              <a:latin typeface="Times New Roman" panose="02020603050405020304" pitchFamily="18" charset="0"/>
              <a:ea typeface="+mj-ea"/>
              <a:cs typeface="Times New Roman" panose="02020603050405020304" pitchFamily="18" charset="0"/>
            </a:endParaRPr>
          </a:p>
        </p:txBody>
      </p:sp>
      <p:grpSp>
        <p:nvGrpSpPr>
          <p:cNvPr id="6" name="组合 5">
            <a:extLst>
              <a:ext uri="{FF2B5EF4-FFF2-40B4-BE49-F238E27FC236}">
                <a16:creationId xmlns:a16="http://schemas.microsoft.com/office/drawing/2014/main" id="{F1FE7A65-898D-4372-881C-B8D513D1C17F}"/>
              </a:ext>
            </a:extLst>
          </p:cNvPr>
          <p:cNvGrpSpPr/>
          <p:nvPr/>
        </p:nvGrpSpPr>
        <p:grpSpPr>
          <a:xfrm>
            <a:off x="0" y="6246771"/>
            <a:ext cx="12192000" cy="600076"/>
            <a:chOff x="0" y="6134100"/>
            <a:chExt cx="11039475" cy="723901"/>
          </a:xfrm>
          <a:solidFill>
            <a:schemeClr val="bg1">
              <a:lumMod val="50000"/>
            </a:schemeClr>
          </a:solidFill>
        </p:grpSpPr>
        <p:sp>
          <p:nvSpPr>
            <p:cNvPr id="7" name="矩形 6">
              <a:extLst>
                <a:ext uri="{FF2B5EF4-FFF2-40B4-BE49-F238E27FC236}">
                  <a16:creationId xmlns:a16="http://schemas.microsoft.com/office/drawing/2014/main" id="{FA6A5B04-909D-42DF-B52B-1EEDAAA64ECF}"/>
                </a:ext>
              </a:extLst>
            </p:cNvPr>
            <p:cNvSpPr/>
            <p:nvPr/>
          </p:nvSpPr>
          <p:spPr>
            <a:xfrm>
              <a:off x="0" y="6134100"/>
              <a:ext cx="287454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8" name="矩形 7">
              <a:extLst>
                <a:ext uri="{FF2B5EF4-FFF2-40B4-BE49-F238E27FC236}">
                  <a16:creationId xmlns:a16="http://schemas.microsoft.com/office/drawing/2014/main" id="{1DA89304-D766-440C-975A-67C0679A1573}"/>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10" name="矩形 9">
              <a:extLst>
                <a:ext uri="{FF2B5EF4-FFF2-40B4-BE49-F238E27FC236}">
                  <a16:creationId xmlns:a16="http://schemas.microsoft.com/office/drawing/2014/main" id="{C6DFEC26-1C0A-4B14-87C7-4EFF0FD1C498}"/>
                </a:ext>
              </a:extLst>
            </p:cNvPr>
            <p:cNvSpPr/>
            <p:nvPr/>
          </p:nvSpPr>
          <p:spPr>
            <a:xfrm>
              <a:off x="5749083" y="6134101"/>
              <a:ext cx="265866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11" name="矩形 10">
              <a:extLst>
                <a:ext uri="{FF2B5EF4-FFF2-40B4-BE49-F238E27FC236}">
                  <a16:creationId xmlns:a16="http://schemas.microsoft.com/office/drawing/2014/main" id="{8F952B4C-1219-4E77-927D-6014A84D0C2B}"/>
                </a:ext>
              </a:extLst>
            </p:cNvPr>
            <p:cNvSpPr/>
            <p:nvPr/>
          </p:nvSpPr>
          <p:spPr>
            <a:xfrm>
              <a:off x="8407744" y="6134100"/>
              <a:ext cx="263173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1133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DDAA669-FAB9-479A-9E4A-69BC65541A13}"/>
              </a:ext>
            </a:extLst>
          </p:cNvPr>
          <p:cNvPicPr>
            <a:picLocks noChangeAspect="1"/>
          </p:cNvPicPr>
          <p:nvPr/>
        </p:nvPicPr>
        <p:blipFill>
          <a:blip r:embed="rId3"/>
          <a:stretch>
            <a:fillRect/>
          </a:stretch>
        </p:blipFill>
        <p:spPr>
          <a:xfrm>
            <a:off x="0" y="0"/>
            <a:ext cx="428685" cy="1107440"/>
          </a:xfrm>
          <a:prstGeom prst="rect">
            <a:avLst/>
          </a:prstGeom>
        </p:spPr>
      </p:pic>
      <p:sp>
        <p:nvSpPr>
          <p:cNvPr id="12" name="标题 3">
            <a:extLst>
              <a:ext uri="{FF2B5EF4-FFF2-40B4-BE49-F238E27FC236}">
                <a16:creationId xmlns:a16="http://schemas.microsoft.com/office/drawing/2014/main" id="{878A43DA-B5AE-4018-A237-79425B252CC4}"/>
              </a:ext>
            </a:extLst>
          </p:cNvPr>
          <p:cNvSpPr txBox="1">
            <a:spLocks/>
          </p:cNvSpPr>
          <p:nvPr/>
        </p:nvSpPr>
        <p:spPr>
          <a:xfrm>
            <a:off x="2631892" y="3001229"/>
            <a:ext cx="9361408"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Thank you for your attention!</a:t>
            </a:r>
            <a:endParaRPr lang="zh-CN" altLang="en-US" b="1"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8A7E2D85-877D-4BDF-BA4B-CF2C2C65C53F}"/>
              </a:ext>
            </a:extLst>
          </p:cNvPr>
          <p:cNvGrpSpPr/>
          <p:nvPr/>
        </p:nvGrpSpPr>
        <p:grpSpPr>
          <a:xfrm>
            <a:off x="0" y="6246771"/>
            <a:ext cx="12192000" cy="600076"/>
            <a:chOff x="0" y="6134100"/>
            <a:chExt cx="11039475" cy="723901"/>
          </a:xfrm>
          <a:solidFill>
            <a:schemeClr val="bg1">
              <a:lumMod val="50000"/>
            </a:schemeClr>
          </a:solidFill>
        </p:grpSpPr>
        <p:sp>
          <p:nvSpPr>
            <p:cNvPr id="5" name="矩形 4">
              <a:extLst>
                <a:ext uri="{FF2B5EF4-FFF2-40B4-BE49-F238E27FC236}">
                  <a16:creationId xmlns:a16="http://schemas.microsoft.com/office/drawing/2014/main" id="{76098353-0FDC-4166-BBAF-95E139A6506E}"/>
                </a:ext>
              </a:extLst>
            </p:cNvPr>
            <p:cNvSpPr/>
            <p:nvPr/>
          </p:nvSpPr>
          <p:spPr>
            <a:xfrm>
              <a:off x="0" y="6134100"/>
              <a:ext cx="287454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6" name="矩形 5">
              <a:extLst>
                <a:ext uri="{FF2B5EF4-FFF2-40B4-BE49-F238E27FC236}">
                  <a16:creationId xmlns:a16="http://schemas.microsoft.com/office/drawing/2014/main" id="{71B00595-07D7-4A50-902F-DC788784D04F}"/>
                </a:ext>
              </a:extLst>
            </p:cNvPr>
            <p:cNvSpPr/>
            <p:nvPr/>
          </p:nvSpPr>
          <p:spPr>
            <a:xfrm>
              <a:off x="2874541" y="6134100"/>
              <a:ext cx="287454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7" name="矩形 6">
              <a:extLst>
                <a:ext uri="{FF2B5EF4-FFF2-40B4-BE49-F238E27FC236}">
                  <a16:creationId xmlns:a16="http://schemas.microsoft.com/office/drawing/2014/main" id="{54EEF00D-EF55-46F5-B150-37278649ED1A}"/>
                </a:ext>
              </a:extLst>
            </p:cNvPr>
            <p:cNvSpPr/>
            <p:nvPr/>
          </p:nvSpPr>
          <p:spPr>
            <a:xfrm>
              <a:off x="5749083" y="6134101"/>
              <a:ext cx="265866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8" name="矩形 7">
              <a:extLst>
                <a:ext uri="{FF2B5EF4-FFF2-40B4-BE49-F238E27FC236}">
                  <a16:creationId xmlns:a16="http://schemas.microsoft.com/office/drawing/2014/main" id="{E0FBDA8A-D1D6-4B22-A2D4-331A58859087}"/>
                </a:ext>
              </a:extLst>
            </p:cNvPr>
            <p:cNvSpPr/>
            <p:nvPr/>
          </p:nvSpPr>
          <p:spPr>
            <a:xfrm>
              <a:off x="8407744" y="6134100"/>
              <a:ext cx="2631731"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2820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79C486-109B-D747-106E-AE91CFBD3DB7}"/>
              </a:ext>
            </a:extLst>
          </p:cNvPr>
          <p:cNvPicPr>
            <a:picLocks noChangeAspect="1"/>
          </p:cNvPicPr>
          <p:nvPr/>
        </p:nvPicPr>
        <p:blipFill>
          <a:blip r:embed="rId3"/>
          <a:stretch>
            <a:fillRect/>
          </a:stretch>
        </p:blipFill>
        <p:spPr>
          <a:xfrm>
            <a:off x="5706044" y="1441938"/>
            <a:ext cx="6250949" cy="4656406"/>
          </a:xfrm>
          <a:prstGeom prst="rect">
            <a:avLst/>
          </a:prstGeom>
        </p:spPr>
      </p:pic>
      <p:pic>
        <p:nvPicPr>
          <p:cNvPr id="10" name="图片 9">
            <a:extLst>
              <a:ext uri="{FF2B5EF4-FFF2-40B4-BE49-F238E27FC236}">
                <a16:creationId xmlns:a16="http://schemas.microsoft.com/office/drawing/2014/main" id="{2DDAA669-FAB9-479A-9E4A-69BC65541A13}"/>
              </a:ext>
            </a:extLst>
          </p:cNvPr>
          <p:cNvPicPr>
            <a:picLocks noChangeAspect="1"/>
          </p:cNvPicPr>
          <p:nvPr/>
        </p:nvPicPr>
        <p:blipFill>
          <a:blip r:embed="rId4"/>
          <a:stretch>
            <a:fillRect/>
          </a:stretch>
        </p:blipFill>
        <p:spPr>
          <a:xfrm>
            <a:off x="0" y="0"/>
            <a:ext cx="428685" cy="1107440"/>
          </a:xfrm>
          <a:prstGeom prst="rect">
            <a:avLst/>
          </a:prstGeom>
        </p:spPr>
      </p:pic>
      <p:pic>
        <p:nvPicPr>
          <p:cNvPr id="12" name="图片 11">
            <a:extLst>
              <a:ext uri="{FF2B5EF4-FFF2-40B4-BE49-F238E27FC236}">
                <a16:creationId xmlns:a16="http://schemas.microsoft.com/office/drawing/2014/main" id="{AED0537F-B72C-0617-6A19-5DC553703DC0}"/>
              </a:ext>
            </a:extLst>
          </p:cNvPr>
          <p:cNvPicPr>
            <a:picLocks noChangeAspect="1"/>
          </p:cNvPicPr>
          <p:nvPr/>
        </p:nvPicPr>
        <p:blipFill>
          <a:blip r:embed="rId5"/>
          <a:stretch>
            <a:fillRect/>
          </a:stretch>
        </p:blipFill>
        <p:spPr>
          <a:xfrm>
            <a:off x="214342" y="3026094"/>
            <a:ext cx="5355771" cy="3037374"/>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A6DF4DBF-828A-35DF-6E6B-C157477406F0}"/>
              </a:ext>
            </a:extLst>
          </p:cNvPr>
          <p:cNvSpPr txBox="1"/>
          <p:nvPr/>
        </p:nvSpPr>
        <p:spPr>
          <a:xfrm>
            <a:off x="428684" y="1180923"/>
            <a:ext cx="5263075" cy="2031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nSpc>
                <a:spcPct val="90000"/>
              </a:lnSpc>
              <a:spcBef>
                <a:spcPct val="0"/>
              </a:spcBef>
              <a:defRPr sz="2800">
                <a:latin typeface="Times New Roman" panose="02020603050405020304" pitchFamily="18" charset="0"/>
                <a:ea typeface="+mj-ea"/>
                <a:cs typeface="Times New Roman" panose="02020603050405020304" pitchFamily="18" charset="0"/>
              </a:defRPr>
            </a:lvl1pPr>
          </a:lstStyle>
          <a:p>
            <a:r>
              <a:rPr lang="en-US" altLang="zh-CN" dirty="0"/>
              <a:t>Inferring attack characteristics: categorizing pro-terrorism tweets, who is responsible for terrorism</a:t>
            </a:r>
          </a:p>
          <a:p>
            <a:r>
              <a:rPr lang="en-US" altLang="zh-CN" dirty="0"/>
              <a:t>Predicting problems ✔</a:t>
            </a:r>
            <a:endParaRPr lang="zh-CN" altLang="en-US" dirty="0"/>
          </a:p>
          <a:p>
            <a:endParaRPr lang="zh-CN" altLang="en-US" dirty="0"/>
          </a:p>
        </p:txBody>
      </p:sp>
      <p:sp>
        <p:nvSpPr>
          <p:cNvPr id="13" name="标题 3">
            <a:extLst>
              <a:ext uri="{FF2B5EF4-FFF2-40B4-BE49-F238E27FC236}">
                <a16:creationId xmlns:a16="http://schemas.microsoft.com/office/drawing/2014/main" id="{2AABDA60-0E4B-4936-8372-74F45D50AE19}"/>
              </a:ext>
            </a:extLst>
          </p:cNvPr>
          <p:cNvSpPr txBox="1">
            <a:spLocks/>
          </p:cNvSpPr>
          <p:nvPr/>
        </p:nvSpPr>
        <p:spPr>
          <a:xfrm>
            <a:off x="214342" y="161523"/>
            <a:ext cx="8776397" cy="855541"/>
          </a:xfrm>
          <a:prstGeom prst="rect">
            <a:avLst/>
          </a:prstGeom>
        </p:spPr>
        <p:txBody>
          <a:bodyPr/>
          <a:lstStyle>
            <a:defPPr>
              <a:defRPr lang="zh-CN"/>
            </a:defPPr>
            <a:lvl1pPr>
              <a:lnSpc>
                <a:spcPct val="90000"/>
              </a:lnSpc>
              <a:spcBef>
                <a:spcPct val="0"/>
              </a:spcBef>
              <a:buNone/>
              <a:defRPr sz="4400" b="1">
                <a:latin typeface="Times New Roman" panose="02020603050405020304" pitchFamily="18" charset="0"/>
                <a:ea typeface="+mj-ea"/>
                <a:cs typeface="Times New Roman" panose="02020603050405020304" pitchFamily="18" charset="0"/>
              </a:defRPr>
            </a:lvl1pPr>
          </a:lstStyle>
          <a:p>
            <a:r>
              <a:rPr lang="en-US" altLang="zh-CN" dirty="0"/>
              <a:t>Related work - ML</a:t>
            </a:r>
            <a:endParaRPr lang="zh-CN" altLang="en-US" dirty="0"/>
          </a:p>
        </p:txBody>
      </p:sp>
      <p:grpSp>
        <p:nvGrpSpPr>
          <p:cNvPr id="20" name="组合 19">
            <a:extLst>
              <a:ext uri="{FF2B5EF4-FFF2-40B4-BE49-F238E27FC236}">
                <a16:creationId xmlns:a16="http://schemas.microsoft.com/office/drawing/2014/main" id="{A871518D-0788-4D4E-9F59-E004C701B82C}"/>
              </a:ext>
            </a:extLst>
          </p:cNvPr>
          <p:cNvGrpSpPr/>
          <p:nvPr/>
        </p:nvGrpSpPr>
        <p:grpSpPr>
          <a:xfrm>
            <a:off x="0" y="6246771"/>
            <a:ext cx="12192000" cy="600076"/>
            <a:chOff x="0" y="6134100"/>
            <a:chExt cx="11039475" cy="723901"/>
          </a:xfrm>
          <a:solidFill>
            <a:schemeClr val="bg1">
              <a:lumMod val="50000"/>
            </a:schemeClr>
          </a:solidFill>
        </p:grpSpPr>
        <p:sp>
          <p:nvSpPr>
            <p:cNvPr id="21" name="矩形 20">
              <a:extLst>
                <a:ext uri="{FF2B5EF4-FFF2-40B4-BE49-F238E27FC236}">
                  <a16:creationId xmlns:a16="http://schemas.microsoft.com/office/drawing/2014/main" id="{D832245F-0959-4C1D-BF19-51DB8DC01441}"/>
                </a:ext>
              </a:extLst>
            </p:cNvPr>
            <p:cNvSpPr/>
            <p:nvPr/>
          </p:nvSpPr>
          <p:spPr>
            <a:xfrm>
              <a:off x="0" y="6134100"/>
              <a:ext cx="287454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22" name="矩形 21">
              <a:extLst>
                <a:ext uri="{FF2B5EF4-FFF2-40B4-BE49-F238E27FC236}">
                  <a16:creationId xmlns:a16="http://schemas.microsoft.com/office/drawing/2014/main" id="{779DEF6F-C4DB-47CD-8572-954CB36C9D37}"/>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23" name="矩形 22">
              <a:extLst>
                <a:ext uri="{FF2B5EF4-FFF2-40B4-BE49-F238E27FC236}">
                  <a16:creationId xmlns:a16="http://schemas.microsoft.com/office/drawing/2014/main" id="{CDA9254E-89B1-45A9-91B7-1C2A9157B02C}"/>
                </a:ext>
              </a:extLst>
            </p:cNvPr>
            <p:cNvSpPr/>
            <p:nvPr/>
          </p:nvSpPr>
          <p:spPr>
            <a:xfrm>
              <a:off x="5749083" y="6134101"/>
              <a:ext cx="265866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24" name="矩形 23">
              <a:extLst>
                <a:ext uri="{FF2B5EF4-FFF2-40B4-BE49-F238E27FC236}">
                  <a16:creationId xmlns:a16="http://schemas.microsoft.com/office/drawing/2014/main" id="{F7DE6A3D-F0C6-4FD0-B7D2-F0E8E0CD5E24}"/>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0711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C675E7-72AA-466E-BDCA-6417A8E4A8DC}"/>
              </a:ext>
            </a:extLst>
          </p:cNvPr>
          <p:cNvSpPr/>
          <p:nvPr/>
        </p:nvSpPr>
        <p:spPr>
          <a:xfrm>
            <a:off x="3285050"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时间</a:t>
            </a:r>
          </a:p>
        </p:txBody>
      </p:sp>
      <p:sp>
        <p:nvSpPr>
          <p:cNvPr id="8" name="矩形 7">
            <a:extLst>
              <a:ext uri="{FF2B5EF4-FFF2-40B4-BE49-F238E27FC236}">
                <a16:creationId xmlns:a16="http://schemas.microsoft.com/office/drawing/2014/main" id="{21E698A8-F5B2-4BB3-B15C-01AD07E8CCC4}"/>
              </a:ext>
            </a:extLst>
          </p:cNvPr>
          <p:cNvSpPr/>
          <p:nvPr/>
        </p:nvSpPr>
        <p:spPr>
          <a:xfrm>
            <a:off x="5083804"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空间</a:t>
            </a:r>
          </a:p>
        </p:txBody>
      </p:sp>
      <p:sp>
        <p:nvSpPr>
          <p:cNvPr id="23" name="矩形 22">
            <a:extLst>
              <a:ext uri="{FF2B5EF4-FFF2-40B4-BE49-F238E27FC236}">
                <a16:creationId xmlns:a16="http://schemas.microsoft.com/office/drawing/2014/main" id="{2E6B3E67-FDCB-466B-844A-35BC79B4347D}"/>
              </a:ext>
            </a:extLst>
          </p:cNvPr>
          <p:cNvSpPr/>
          <p:nvPr/>
        </p:nvSpPr>
        <p:spPr>
          <a:xfrm>
            <a:off x="3602242" y="5662962"/>
            <a:ext cx="1956620"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传播性建模</a:t>
            </a:r>
          </a:p>
        </p:txBody>
      </p:sp>
      <p:sp>
        <p:nvSpPr>
          <p:cNvPr id="24" name="矩形 23">
            <a:extLst>
              <a:ext uri="{FF2B5EF4-FFF2-40B4-BE49-F238E27FC236}">
                <a16:creationId xmlns:a16="http://schemas.microsoft.com/office/drawing/2014/main" id="{884F16C3-68EB-453F-BF9E-F29A28414E9D}"/>
              </a:ext>
            </a:extLst>
          </p:cNvPr>
          <p:cNvSpPr/>
          <p:nvPr/>
        </p:nvSpPr>
        <p:spPr>
          <a:xfrm>
            <a:off x="5970815" y="5662962"/>
            <a:ext cx="2102967"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神经网络方案</a:t>
            </a:r>
          </a:p>
        </p:txBody>
      </p:sp>
      <p:sp>
        <p:nvSpPr>
          <p:cNvPr id="40" name="矩形: 圆角 39">
            <a:extLst>
              <a:ext uri="{FF2B5EF4-FFF2-40B4-BE49-F238E27FC236}">
                <a16:creationId xmlns:a16="http://schemas.microsoft.com/office/drawing/2014/main" id="{D175DC80-147F-4388-BA90-C799FF0A1274}"/>
              </a:ext>
            </a:extLst>
          </p:cNvPr>
          <p:cNvSpPr/>
          <p:nvPr/>
        </p:nvSpPr>
        <p:spPr>
          <a:xfrm>
            <a:off x="447910" y="5662962"/>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学界进展调研</a:t>
            </a:r>
          </a:p>
        </p:txBody>
      </p:sp>
      <p:sp>
        <p:nvSpPr>
          <p:cNvPr id="46" name="矩形: 圆角 45">
            <a:extLst>
              <a:ext uri="{FF2B5EF4-FFF2-40B4-BE49-F238E27FC236}">
                <a16:creationId xmlns:a16="http://schemas.microsoft.com/office/drawing/2014/main" id="{6CFA07A6-4C00-46CE-B89D-9A82A2640971}"/>
              </a:ext>
            </a:extLst>
          </p:cNvPr>
          <p:cNvSpPr/>
          <p:nvPr/>
        </p:nvSpPr>
        <p:spPr>
          <a:xfrm>
            <a:off x="447910" y="4645705"/>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数据规律探索</a:t>
            </a:r>
          </a:p>
        </p:txBody>
      </p:sp>
      <p:sp>
        <p:nvSpPr>
          <p:cNvPr id="48" name="矩形: 圆角 47">
            <a:extLst>
              <a:ext uri="{FF2B5EF4-FFF2-40B4-BE49-F238E27FC236}">
                <a16:creationId xmlns:a16="http://schemas.microsoft.com/office/drawing/2014/main" id="{3FF232A4-8498-49B6-8348-A37B92978958}"/>
              </a:ext>
            </a:extLst>
          </p:cNvPr>
          <p:cNvSpPr/>
          <p:nvPr/>
        </p:nvSpPr>
        <p:spPr>
          <a:xfrm>
            <a:off x="447910" y="2278386"/>
            <a:ext cx="1645666"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任务流程</a:t>
            </a:r>
          </a:p>
        </p:txBody>
      </p:sp>
      <p:sp>
        <p:nvSpPr>
          <p:cNvPr id="49" name="矩形 48">
            <a:extLst>
              <a:ext uri="{FF2B5EF4-FFF2-40B4-BE49-F238E27FC236}">
                <a16:creationId xmlns:a16="http://schemas.microsoft.com/office/drawing/2014/main" id="{DC738ACA-6ED0-4AE4-8CC2-F0C9EA5B00F6}"/>
              </a:ext>
            </a:extLst>
          </p:cNvPr>
          <p:cNvSpPr/>
          <p:nvPr/>
        </p:nvSpPr>
        <p:spPr>
          <a:xfrm>
            <a:off x="9058080" y="5662962"/>
            <a:ext cx="2532556"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我们的研究问题</a:t>
            </a:r>
          </a:p>
        </p:txBody>
      </p:sp>
      <p:sp>
        <p:nvSpPr>
          <p:cNvPr id="50" name="箭头: 右 49">
            <a:extLst>
              <a:ext uri="{FF2B5EF4-FFF2-40B4-BE49-F238E27FC236}">
                <a16:creationId xmlns:a16="http://schemas.microsoft.com/office/drawing/2014/main" id="{AA2290E9-7ECE-4431-B739-04097CE3762D}"/>
              </a:ext>
            </a:extLst>
          </p:cNvPr>
          <p:cNvSpPr/>
          <p:nvPr/>
        </p:nvSpPr>
        <p:spPr>
          <a:xfrm>
            <a:off x="8300501" y="5833983"/>
            <a:ext cx="485359" cy="287222"/>
          </a:xfrm>
          <a:prstGeom prst="right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solidFill>
            </a:endParaRPr>
          </a:p>
        </p:txBody>
      </p:sp>
      <p:grpSp>
        <p:nvGrpSpPr>
          <p:cNvPr id="53" name="组合 52">
            <a:extLst>
              <a:ext uri="{FF2B5EF4-FFF2-40B4-BE49-F238E27FC236}">
                <a16:creationId xmlns:a16="http://schemas.microsoft.com/office/drawing/2014/main" id="{19953B7A-AFF2-4856-9682-C4EA78A61BCE}"/>
              </a:ext>
            </a:extLst>
          </p:cNvPr>
          <p:cNvGrpSpPr/>
          <p:nvPr/>
        </p:nvGrpSpPr>
        <p:grpSpPr>
          <a:xfrm>
            <a:off x="2156573" y="1266581"/>
            <a:ext cx="2766261" cy="1775235"/>
            <a:chOff x="2775717" y="1336920"/>
            <a:chExt cx="2766261" cy="1775235"/>
          </a:xfrm>
        </p:grpSpPr>
        <p:sp>
          <p:nvSpPr>
            <p:cNvPr id="51" name="矩形: 圆角 50">
              <a:extLst>
                <a:ext uri="{FF2B5EF4-FFF2-40B4-BE49-F238E27FC236}">
                  <a16:creationId xmlns:a16="http://schemas.microsoft.com/office/drawing/2014/main" id="{FA2B5574-E262-47CA-A46C-FECD812CB801}"/>
                </a:ext>
              </a:extLst>
            </p:cNvPr>
            <p:cNvSpPr/>
            <p:nvPr/>
          </p:nvSpPr>
          <p:spPr>
            <a:xfrm>
              <a:off x="2921775" y="1502115"/>
              <a:ext cx="2620203" cy="1610040"/>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en-US" altLang="zh-CN" sz="2400" b="1" dirty="0">
                  <a:solidFill>
                    <a:schemeClr val="tx1"/>
                  </a:solidFill>
                </a:rPr>
                <a:t>Cluster </a:t>
              </a:r>
              <a:r>
                <a:rPr lang="zh-CN" altLang="en-US" sz="2400" b="1" dirty="0">
                  <a:solidFill>
                    <a:schemeClr val="tx1"/>
                  </a:solidFill>
                </a:rPr>
                <a:t>聚类</a:t>
              </a: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危险程度量化</a:t>
              </a:r>
            </a:p>
          </p:txBody>
        </p:sp>
        <p:sp>
          <p:nvSpPr>
            <p:cNvPr id="52" name="矩形: 圆角 51">
              <a:extLst>
                <a:ext uri="{FF2B5EF4-FFF2-40B4-BE49-F238E27FC236}">
                  <a16:creationId xmlns:a16="http://schemas.microsoft.com/office/drawing/2014/main" id="{56718AB0-0EA2-430B-AB6F-C3453D961C2F}"/>
                </a:ext>
              </a:extLst>
            </p:cNvPr>
            <p:cNvSpPr/>
            <p:nvPr/>
          </p:nvSpPr>
          <p:spPr>
            <a:xfrm>
              <a:off x="2775717" y="1336920"/>
              <a:ext cx="1956619"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数据预处理</a:t>
              </a:r>
            </a:p>
          </p:txBody>
        </p:sp>
      </p:grpSp>
      <p:grpSp>
        <p:nvGrpSpPr>
          <p:cNvPr id="69" name="组合 68">
            <a:extLst>
              <a:ext uri="{FF2B5EF4-FFF2-40B4-BE49-F238E27FC236}">
                <a16:creationId xmlns:a16="http://schemas.microsoft.com/office/drawing/2014/main" id="{248B9CB9-15CD-4DE3-A88B-C22D62BA8998}"/>
              </a:ext>
            </a:extLst>
          </p:cNvPr>
          <p:cNvGrpSpPr/>
          <p:nvPr/>
        </p:nvGrpSpPr>
        <p:grpSpPr>
          <a:xfrm>
            <a:off x="9255026" y="1266581"/>
            <a:ext cx="2484313" cy="1775235"/>
            <a:chOff x="9255026" y="1266581"/>
            <a:chExt cx="2484313" cy="1775235"/>
          </a:xfrm>
        </p:grpSpPr>
        <p:sp>
          <p:nvSpPr>
            <p:cNvPr id="54" name="矩形: 圆角 53">
              <a:extLst>
                <a:ext uri="{FF2B5EF4-FFF2-40B4-BE49-F238E27FC236}">
                  <a16:creationId xmlns:a16="http://schemas.microsoft.com/office/drawing/2014/main" id="{40F7FC3A-4582-4670-A21B-ED5797AA995F}"/>
                </a:ext>
              </a:extLst>
            </p:cNvPr>
            <p:cNvSpPr/>
            <p:nvPr/>
          </p:nvSpPr>
          <p:spPr>
            <a:xfrm>
              <a:off x="9401084" y="1482434"/>
              <a:ext cx="2338255" cy="1559382"/>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粒度的映射</a:t>
              </a:r>
              <a:endParaRPr lang="en-US" altLang="zh-CN" sz="2400" b="1" dirty="0">
                <a:solidFill>
                  <a:schemeClr val="tx2"/>
                </a:solidFill>
              </a:endParaRPr>
            </a:p>
            <a:p>
              <a:pPr marL="342900" indent="-342900">
                <a:buFont typeface="Arial" panose="020B0604020202020204" pitchFamily="34" charset="0"/>
                <a:buChar char="•"/>
              </a:pPr>
              <a:r>
                <a:rPr lang="zh-CN" altLang="en-US" sz="2400" b="1" dirty="0">
                  <a:solidFill>
                    <a:schemeClr val="tx2"/>
                  </a:solidFill>
                </a:rPr>
                <a:t>实验结果</a:t>
              </a:r>
            </a:p>
          </p:txBody>
        </p:sp>
        <p:sp>
          <p:nvSpPr>
            <p:cNvPr id="55" name="矩形: 圆角 54">
              <a:extLst>
                <a:ext uri="{FF2B5EF4-FFF2-40B4-BE49-F238E27FC236}">
                  <a16:creationId xmlns:a16="http://schemas.microsoft.com/office/drawing/2014/main" id="{7CC60612-3AE3-4922-90C5-5CF087E6EDB8}"/>
                </a:ext>
              </a:extLst>
            </p:cNvPr>
            <p:cNvSpPr/>
            <p:nvPr/>
          </p:nvSpPr>
          <p:spPr>
            <a:xfrm>
              <a:off x="9255026" y="1266581"/>
              <a:ext cx="2102678"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输出粒度对齐</a:t>
              </a:r>
              <a:endParaRPr lang="zh-CN" altLang="en-US" sz="2400" b="1" dirty="0">
                <a:solidFill>
                  <a:schemeClr val="tx1"/>
                </a:solidFill>
              </a:endParaRPr>
            </a:p>
          </p:txBody>
        </p:sp>
      </p:grpSp>
      <p:sp>
        <p:nvSpPr>
          <p:cNvPr id="57" name="箭头: 上 56">
            <a:extLst>
              <a:ext uri="{FF2B5EF4-FFF2-40B4-BE49-F238E27FC236}">
                <a16:creationId xmlns:a16="http://schemas.microsoft.com/office/drawing/2014/main" id="{1BB2D910-0B56-4172-A6C8-51AE062185EA}"/>
              </a:ext>
            </a:extLst>
          </p:cNvPr>
          <p:cNvSpPr/>
          <p:nvPr/>
        </p:nvSpPr>
        <p:spPr>
          <a:xfrm rot="20673327">
            <a:off x="4572134" y="5199839"/>
            <a:ext cx="245698" cy="48085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58" name="箭头: 上 57">
            <a:extLst>
              <a:ext uri="{FF2B5EF4-FFF2-40B4-BE49-F238E27FC236}">
                <a16:creationId xmlns:a16="http://schemas.microsoft.com/office/drawing/2014/main" id="{03C1F5C2-B365-441F-828F-F12D66604859}"/>
              </a:ext>
            </a:extLst>
          </p:cNvPr>
          <p:cNvSpPr/>
          <p:nvPr/>
        </p:nvSpPr>
        <p:spPr>
          <a:xfrm rot="1616203">
            <a:off x="4808703" y="5182357"/>
            <a:ext cx="245698" cy="515815"/>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Flow diagram</a:t>
            </a:r>
            <a:endParaRPr lang="zh-CN" altLang="en-US" b="1"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18BBB3AC-63BC-4ACA-8724-C15E29F9B00A}"/>
              </a:ext>
            </a:extLst>
          </p:cNvPr>
          <p:cNvGrpSpPr/>
          <p:nvPr/>
        </p:nvGrpSpPr>
        <p:grpSpPr>
          <a:xfrm>
            <a:off x="5109879" y="1266581"/>
            <a:ext cx="4049362" cy="2827018"/>
            <a:chOff x="5064159" y="1266581"/>
            <a:chExt cx="4049362" cy="2827018"/>
          </a:xfrm>
        </p:grpSpPr>
        <p:sp>
          <p:nvSpPr>
            <p:cNvPr id="60" name="矩形: 圆角 59">
              <a:extLst>
                <a:ext uri="{FF2B5EF4-FFF2-40B4-BE49-F238E27FC236}">
                  <a16:creationId xmlns:a16="http://schemas.microsoft.com/office/drawing/2014/main" id="{81A6DE0B-3F23-40DD-8EA4-559470193AED}"/>
                </a:ext>
              </a:extLst>
            </p:cNvPr>
            <p:cNvSpPr/>
            <p:nvPr/>
          </p:nvSpPr>
          <p:spPr>
            <a:xfrm>
              <a:off x="5136311" y="1411771"/>
              <a:ext cx="3977210" cy="2681828"/>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b="1" dirty="0">
                <a:solidFill>
                  <a:schemeClr val="tx1"/>
                </a:solidFill>
              </a:endParaRPr>
            </a:p>
            <a:p>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线性</a:t>
              </a:r>
              <a:r>
                <a:rPr lang="en-US" altLang="zh-CN" sz="2400" b="1" dirty="0">
                  <a:solidFill>
                    <a:schemeClr val="tx2"/>
                  </a:solidFill>
                </a:rPr>
                <a:t>Baseline</a:t>
              </a:r>
            </a:p>
            <a:p>
              <a:pPr marL="342900" indent="-342900">
                <a:buFont typeface="Arial" panose="020B0604020202020204" pitchFamily="34" charset="0"/>
                <a:buChar char="•"/>
              </a:pPr>
              <a:r>
                <a:rPr lang="en-US" altLang="zh-CN" sz="2400" b="1" dirty="0">
                  <a:solidFill>
                    <a:schemeClr val="tx1"/>
                  </a:solidFill>
                </a:rPr>
                <a:t>LSTM</a:t>
              </a:r>
            </a:p>
            <a:p>
              <a:pPr marL="342900" indent="-342900">
                <a:buFont typeface="Arial" panose="020B0604020202020204" pitchFamily="34" charset="0"/>
                <a:buChar char="•"/>
              </a:pPr>
              <a:r>
                <a:rPr lang="en-US" altLang="zh-CN" sz="2400" b="1" dirty="0">
                  <a:solidFill>
                    <a:schemeClr val="tx2"/>
                  </a:solidFill>
                </a:rPr>
                <a:t>LSTM+</a:t>
              </a:r>
              <a:r>
                <a:rPr lang="zh-CN" altLang="en-US" sz="2400" b="1" dirty="0">
                  <a:solidFill>
                    <a:schemeClr val="tx2"/>
                  </a:solidFill>
                </a:rPr>
                <a:t>时间衰减</a:t>
              </a:r>
            </a:p>
            <a:p>
              <a:pPr marL="342900" indent="-342900">
                <a:buFont typeface="Arial" panose="020B0604020202020204" pitchFamily="34" charset="0"/>
                <a:buChar char="•"/>
              </a:pPr>
              <a:r>
                <a:rPr lang="en-US" altLang="zh-CN" sz="2400" b="1" dirty="0">
                  <a:solidFill>
                    <a:schemeClr val="tx1"/>
                  </a:solidFill>
                </a:rPr>
                <a:t>CNN LSTM</a:t>
              </a:r>
            </a:p>
            <a:p>
              <a:pPr marL="342900" indent="-342900">
                <a:buFont typeface="Arial" panose="020B0604020202020204" pitchFamily="34" charset="0"/>
                <a:buChar char="•"/>
              </a:pPr>
              <a:r>
                <a:rPr lang="en-US" altLang="zh-CN" sz="2400" b="1" dirty="0">
                  <a:solidFill>
                    <a:schemeClr val="tx2"/>
                  </a:solidFill>
                </a:rPr>
                <a:t>CNN LSTM+</a:t>
              </a:r>
              <a:r>
                <a:rPr lang="zh-CN" altLang="en-US" sz="2400" b="1" dirty="0">
                  <a:solidFill>
                    <a:schemeClr val="tx2"/>
                  </a:solidFill>
                </a:rPr>
                <a:t>时间衰减</a:t>
              </a:r>
              <a:endParaRPr lang="en-US" altLang="zh-CN" sz="2400" b="1" dirty="0">
                <a:solidFill>
                  <a:schemeClr val="tx2"/>
                </a:solidFill>
              </a:endParaRPr>
            </a:p>
            <a:p>
              <a:pPr marL="342900" indent="-342900">
                <a:buFont typeface="Arial" panose="020B0604020202020204" pitchFamily="34" charset="0"/>
                <a:buChar char="•"/>
              </a:pPr>
              <a:endParaRPr lang="en-US" altLang="zh-CN" sz="2400" b="1" dirty="0">
                <a:solidFill>
                  <a:schemeClr val="tx1"/>
                </a:solidFill>
              </a:endParaRPr>
            </a:p>
          </p:txBody>
        </p:sp>
        <p:sp>
          <p:nvSpPr>
            <p:cNvPr id="73" name="矩形: 圆角 72">
              <a:extLst>
                <a:ext uri="{FF2B5EF4-FFF2-40B4-BE49-F238E27FC236}">
                  <a16:creationId xmlns:a16="http://schemas.microsoft.com/office/drawing/2014/main" id="{08518975-E41A-4EA5-B8B1-10971D7BBA06}"/>
                </a:ext>
              </a:extLst>
            </p:cNvPr>
            <p:cNvSpPr/>
            <p:nvPr/>
          </p:nvSpPr>
          <p:spPr>
            <a:xfrm>
              <a:off x="5064159" y="1266581"/>
              <a:ext cx="2453313"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数据输入模型</a:t>
              </a:r>
            </a:p>
          </p:txBody>
        </p:sp>
      </p:grpSp>
      <p:sp>
        <p:nvSpPr>
          <p:cNvPr id="66" name="箭头: 上 65">
            <a:extLst>
              <a:ext uri="{FF2B5EF4-FFF2-40B4-BE49-F238E27FC236}">
                <a16:creationId xmlns:a16="http://schemas.microsoft.com/office/drawing/2014/main" id="{4BCDC7BA-D49A-4A33-B219-A2A32522A11D}"/>
              </a:ext>
            </a:extLst>
          </p:cNvPr>
          <p:cNvSpPr/>
          <p:nvPr/>
        </p:nvSpPr>
        <p:spPr>
          <a:xfrm rot="2033439">
            <a:off x="4564335" y="2779189"/>
            <a:ext cx="221211" cy="201153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5" name="箭头: 上 74">
            <a:extLst>
              <a:ext uri="{FF2B5EF4-FFF2-40B4-BE49-F238E27FC236}">
                <a16:creationId xmlns:a16="http://schemas.microsoft.com/office/drawing/2014/main" id="{C560DA52-E1DC-4B4C-9DF1-4F48BADA0DCB}"/>
              </a:ext>
            </a:extLst>
          </p:cNvPr>
          <p:cNvSpPr/>
          <p:nvPr/>
        </p:nvSpPr>
        <p:spPr>
          <a:xfrm rot="1312725">
            <a:off x="5622645" y="3826944"/>
            <a:ext cx="245698" cy="804596"/>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26" name="椭圆 25">
            <a:extLst>
              <a:ext uri="{FF2B5EF4-FFF2-40B4-BE49-F238E27FC236}">
                <a16:creationId xmlns:a16="http://schemas.microsoft.com/office/drawing/2014/main" id="{19177FEB-B792-470D-80B8-B08CB0886CCE}"/>
              </a:ext>
            </a:extLst>
          </p:cNvPr>
          <p:cNvSpPr/>
          <p:nvPr/>
        </p:nvSpPr>
        <p:spPr>
          <a:xfrm>
            <a:off x="8917096" y="5265833"/>
            <a:ext cx="2814524" cy="1381235"/>
          </a:xfrm>
          <a:prstGeom prst="ellipse">
            <a:avLst/>
          </a:prstGeom>
          <a:noFill/>
          <a:ln w="57150">
            <a:solidFill>
              <a:srgbClr val="A40006">
                <a:alpha val="36078"/>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309125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DDAA669-FAB9-479A-9E4A-69BC65541A13}"/>
              </a:ext>
            </a:extLst>
          </p:cNvPr>
          <p:cNvPicPr>
            <a:picLocks noChangeAspect="1"/>
          </p:cNvPicPr>
          <p:nvPr/>
        </p:nvPicPr>
        <p:blipFill>
          <a:blip r:embed="rId3"/>
          <a:stretch>
            <a:fillRect/>
          </a:stretch>
        </p:blipFill>
        <p:spPr>
          <a:xfrm>
            <a:off x="0" y="0"/>
            <a:ext cx="428685" cy="1107440"/>
          </a:xfrm>
          <a:prstGeom prst="rect">
            <a:avLst/>
          </a:prstGeom>
        </p:spPr>
      </p:pic>
      <p:sp>
        <p:nvSpPr>
          <p:cNvPr id="11" name="标题 3">
            <a:extLst>
              <a:ext uri="{FF2B5EF4-FFF2-40B4-BE49-F238E27FC236}">
                <a16:creationId xmlns:a16="http://schemas.microsoft.com/office/drawing/2014/main" id="{B359D377-DC11-4674-99BD-11705D29339A}"/>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Problem definition</a:t>
            </a:r>
            <a:endParaRPr lang="zh-CN" altLang="en-US" b="1" dirty="0">
              <a:latin typeface="Times New Roman" panose="02020603050405020304" pitchFamily="18" charset="0"/>
              <a:cs typeface="Times New Roman" panose="02020603050405020304" pitchFamily="18" charset="0"/>
            </a:endParaRPr>
          </a:p>
        </p:txBody>
      </p:sp>
      <p:pic>
        <p:nvPicPr>
          <p:cNvPr id="1030" name="Picture 6" descr="矢量2017年5月带农历日历PNG图片素材下载_矢量PNG_熊猫办公">
            <a:extLst>
              <a:ext uri="{FF2B5EF4-FFF2-40B4-BE49-F238E27FC236}">
                <a16:creationId xmlns:a16="http://schemas.microsoft.com/office/drawing/2014/main" id="{C0612A8C-F9EA-4D78-9D10-5625D18A08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493" t="20318" r="5547" b="6320"/>
          <a:stretch/>
        </p:blipFill>
        <p:spPr bwMode="auto">
          <a:xfrm>
            <a:off x="680222" y="1616926"/>
            <a:ext cx="5174166" cy="3624147"/>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677C5060-0775-4A16-93AE-1686DC223070}"/>
              </a:ext>
            </a:extLst>
          </p:cNvPr>
          <p:cNvSpPr/>
          <p:nvPr/>
        </p:nvSpPr>
        <p:spPr>
          <a:xfrm flipH="1" flipV="1">
            <a:off x="1454450" y="1818694"/>
            <a:ext cx="720038" cy="656877"/>
          </a:xfrm>
          <a:prstGeom prst="rect">
            <a:avLst/>
          </a:prstGeom>
          <a:solidFill>
            <a:srgbClr val="FFFF0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DC56C0AB-24F5-4F31-8499-6AC467C94717}"/>
              </a:ext>
            </a:extLst>
          </p:cNvPr>
          <p:cNvCxnSpPr>
            <a:cxnSpLocks/>
            <a:stCxn id="19" idx="1"/>
          </p:cNvCxnSpPr>
          <p:nvPr/>
        </p:nvCxnSpPr>
        <p:spPr>
          <a:xfrm>
            <a:off x="2174488" y="2147132"/>
            <a:ext cx="3921512" cy="32843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CEB38D45-C544-4C52-89F3-5079D4904857}"/>
              </a:ext>
            </a:extLst>
          </p:cNvPr>
          <p:cNvPicPr>
            <a:picLocks noChangeAspect="1"/>
          </p:cNvPicPr>
          <p:nvPr/>
        </p:nvPicPr>
        <p:blipFill>
          <a:blip r:embed="rId5"/>
          <a:stretch>
            <a:fillRect/>
          </a:stretch>
        </p:blipFill>
        <p:spPr>
          <a:xfrm>
            <a:off x="6016847" y="2076260"/>
            <a:ext cx="2848373" cy="2705478"/>
          </a:xfrm>
          <a:prstGeom prst="rect">
            <a:avLst/>
          </a:prstGeom>
        </p:spPr>
      </p:pic>
      <p:grpSp>
        <p:nvGrpSpPr>
          <p:cNvPr id="14" name="组合 13">
            <a:extLst>
              <a:ext uri="{FF2B5EF4-FFF2-40B4-BE49-F238E27FC236}">
                <a16:creationId xmlns:a16="http://schemas.microsoft.com/office/drawing/2014/main" id="{89A85B24-C196-482F-A31F-5119A0FACF0F}"/>
              </a:ext>
            </a:extLst>
          </p:cNvPr>
          <p:cNvGrpSpPr/>
          <p:nvPr/>
        </p:nvGrpSpPr>
        <p:grpSpPr>
          <a:xfrm>
            <a:off x="0" y="6246771"/>
            <a:ext cx="12192000" cy="600076"/>
            <a:chOff x="0" y="6134100"/>
            <a:chExt cx="11039475" cy="723901"/>
          </a:xfrm>
          <a:solidFill>
            <a:schemeClr val="bg1">
              <a:lumMod val="50000"/>
            </a:schemeClr>
          </a:solidFill>
        </p:grpSpPr>
        <p:sp>
          <p:nvSpPr>
            <p:cNvPr id="15" name="矩形 14">
              <a:extLst>
                <a:ext uri="{FF2B5EF4-FFF2-40B4-BE49-F238E27FC236}">
                  <a16:creationId xmlns:a16="http://schemas.microsoft.com/office/drawing/2014/main" id="{ADE2DD22-FD96-4B90-B069-B3E41D7A0E05}"/>
                </a:ext>
              </a:extLst>
            </p:cNvPr>
            <p:cNvSpPr/>
            <p:nvPr/>
          </p:nvSpPr>
          <p:spPr>
            <a:xfrm>
              <a:off x="0" y="6134100"/>
              <a:ext cx="287454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16" name="矩形 15">
              <a:extLst>
                <a:ext uri="{FF2B5EF4-FFF2-40B4-BE49-F238E27FC236}">
                  <a16:creationId xmlns:a16="http://schemas.microsoft.com/office/drawing/2014/main" id="{2558D738-B7B4-4D58-A2DF-FD8870723B59}"/>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17" name="矩形 16">
              <a:extLst>
                <a:ext uri="{FF2B5EF4-FFF2-40B4-BE49-F238E27FC236}">
                  <a16:creationId xmlns:a16="http://schemas.microsoft.com/office/drawing/2014/main" id="{D49905D9-55EC-468D-B2AD-6770C73C8801}"/>
                </a:ext>
              </a:extLst>
            </p:cNvPr>
            <p:cNvSpPr/>
            <p:nvPr/>
          </p:nvSpPr>
          <p:spPr>
            <a:xfrm>
              <a:off x="5749083" y="6134101"/>
              <a:ext cx="265866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18" name="矩形 17">
              <a:extLst>
                <a:ext uri="{FF2B5EF4-FFF2-40B4-BE49-F238E27FC236}">
                  <a16:creationId xmlns:a16="http://schemas.microsoft.com/office/drawing/2014/main" id="{5120DF29-8A72-4ADF-B7FB-BF1FB6416C37}"/>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4964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DDAA669-FAB9-479A-9E4A-69BC65541A13}"/>
              </a:ext>
            </a:extLst>
          </p:cNvPr>
          <p:cNvPicPr>
            <a:picLocks noChangeAspect="1"/>
          </p:cNvPicPr>
          <p:nvPr/>
        </p:nvPicPr>
        <p:blipFill>
          <a:blip r:embed="rId3"/>
          <a:stretch>
            <a:fillRect/>
          </a:stretch>
        </p:blipFill>
        <p:spPr>
          <a:xfrm>
            <a:off x="0" y="0"/>
            <a:ext cx="428685" cy="1107440"/>
          </a:xfrm>
          <a:prstGeom prst="rect">
            <a:avLst/>
          </a:prstGeom>
        </p:spPr>
      </p:pic>
      <p:sp>
        <p:nvSpPr>
          <p:cNvPr id="11" name="标题 3">
            <a:extLst>
              <a:ext uri="{FF2B5EF4-FFF2-40B4-BE49-F238E27FC236}">
                <a16:creationId xmlns:a16="http://schemas.microsoft.com/office/drawing/2014/main" id="{B359D377-DC11-4674-99BD-11705D29339A}"/>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Problem definition</a:t>
            </a:r>
          </a:p>
        </p:txBody>
      </p:sp>
      <p:pic>
        <p:nvPicPr>
          <p:cNvPr id="1030" name="Picture 6" descr="矢量2017年5月带农历日历PNG图片素材下载_矢量PNG_熊猫办公">
            <a:extLst>
              <a:ext uri="{FF2B5EF4-FFF2-40B4-BE49-F238E27FC236}">
                <a16:creationId xmlns:a16="http://schemas.microsoft.com/office/drawing/2014/main" id="{C0612A8C-F9EA-4D78-9D10-5625D18A08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493" t="20318" r="5547" b="6320"/>
          <a:stretch/>
        </p:blipFill>
        <p:spPr bwMode="auto">
          <a:xfrm>
            <a:off x="680222" y="1616926"/>
            <a:ext cx="5174166" cy="3624147"/>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677C5060-0775-4A16-93AE-1686DC223070}"/>
              </a:ext>
            </a:extLst>
          </p:cNvPr>
          <p:cNvSpPr/>
          <p:nvPr/>
        </p:nvSpPr>
        <p:spPr>
          <a:xfrm flipH="1" flipV="1">
            <a:off x="2179280" y="1818695"/>
            <a:ext cx="720038" cy="656877"/>
          </a:xfrm>
          <a:prstGeom prst="rect">
            <a:avLst/>
          </a:prstGeom>
          <a:solidFill>
            <a:srgbClr val="FFFF0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DC56C0AB-24F5-4F31-8499-6AC467C94717}"/>
              </a:ext>
            </a:extLst>
          </p:cNvPr>
          <p:cNvCxnSpPr>
            <a:cxnSpLocks/>
            <a:stCxn id="19" idx="1"/>
          </p:cNvCxnSpPr>
          <p:nvPr/>
        </p:nvCxnSpPr>
        <p:spPr>
          <a:xfrm>
            <a:off x="2899318" y="2147133"/>
            <a:ext cx="3153848" cy="2879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F24E37D-5AAA-4DEA-A069-9CFB27FAAE69}"/>
              </a:ext>
            </a:extLst>
          </p:cNvPr>
          <p:cNvPicPr>
            <a:picLocks noChangeAspect="1"/>
          </p:cNvPicPr>
          <p:nvPr/>
        </p:nvPicPr>
        <p:blipFill>
          <a:blip r:embed="rId5"/>
          <a:stretch>
            <a:fillRect/>
          </a:stretch>
        </p:blipFill>
        <p:spPr>
          <a:xfrm>
            <a:off x="6138836" y="2457362"/>
            <a:ext cx="3210373" cy="2619741"/>
          </a:xfrm>
          <a:prstGeom prst="rect">
            <a:avLst/>
          </a:prstGeom>
        </p:spPr>
      </p:pic>
      <p:grpSp>
        <p:nvGrpSpPr>
          <p:cNvPr id="14" name="组合 13">
            <a:extLst>
              <a:ext uri="{FF2B5EF4-FFF2-40B4-BE49-F238E27FC236}">
                <a16:creationId xmlns:a16="http://schemas.microsoft.com/office/drawing/2014/main" id="{4953A2E1-A958-4D32-A61E-1A2A2B0FC424}"/>
              </a:ext>
            </a:extLst>
          </p:cNvPr>
          <p:cNvGrpSpPr/>
          <p:nvPr/>
        </p:nvGrpSpPr>
        <p:grpSpPr>
          <a:xfrm>
            <a:off x="0" y="6246771"/>
            <a:ext cx="12192000" cy="600076"/>
            <a:chOff x="0" y="6134100"/>
            <a:chExt cx="11039475" cy="723901"/>
          </a:xfrm>
          <a:solidFill>
            <a:schemeClr val="bg1">
              <a:lumMod val="50000"/>
            </a:schemeClr>
          </a:solidFill>
        </p:grpSpPr>
        <p:sp>
          <p:nvSpPr>
            <p:cNvPr id="15" name="矩形 14">
              <a:extLst>
                <a:ext uri="{FF2B5EF4-FFF2-40B4-BE49-F238E27FC236}">
                  <a16:creationId xmlns:a16="http://schemas.microsoft.com/office/drawing/2014/main" id="{5FD0446F-ECA7-4855-9AC9-95E3C4CF7A96}"/>
                </a:ext>
              </a:extLst>
            </p:cNvPr>
            <p:cNvSpPr/>
            <p:nvPr/>
          </p:nvSpPr>
          <p:spPr>
            <a:xfrm>
              <a:off x="0" y="6134100"/>
              <a:ext cx="287454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16" name="矩形 15">
              <a:extLst>
                <a:ext uri="{FF2B5EF4-FFF2-40B4-BE49-F238E27FC236}">
                  <a16:creationId xmlns:a16="http://schemas.microsoft.com/office/drawing/2014/main" id="{198CE7DA-B118-43C3-9A53-A5E85BE47750}"/>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17" name="矩形 16">
              <a:extLst>
                <a:ext uri="{FF2B5EF4-FFF2-40B4-BE49-F238E27FC236}">
                  <a16:creationId xmlns:a16="http://schemas.microsoft.com/office/drawing/2014/main" id="{12B788C4-B692-4540-83AB-8C34243D98C3}"/>
                </a:ext>
              </a:extLst>
            </p:cNvPr>
            <p:cNvSpPr/>
            <p:nvPr/>
          </p:nvSpPr>
          <p:spPr>
            <a:xfrm>
              <a:off x="5749083" y="6134101"/>
              <a:ext cx="265866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18" name="矩形 17">
              <a:extLst>
                <a:ext uri="{FF2B5EF4-FFF2-40B4-BE49-F238E27FC236}">
                  <a16:creationId xmlns:a16="http://schemas.microsoft.com/office/drawing/2014/main" id="{D059723B-091C-4789-B2D5-32828C605039}"/>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643239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BCDE8A2-8581-4EA6-92F0-7FAB38FA1649}"/>
              </a:ext>
            </a:extLst>
          </p:cNvPr>
          <p:cNvPicPr>
            <a:picLocks noChangeAspect="1"/>
          </p:cNvPicPr>
          <p:nvPr/>
        </p:nvPicPr>
        <p:blipFill>
          <a:blip r:embed="rId3"/>
          <a:stretch>
            <a:fillRect/>
          </a:stretch>
        </p:blipFill>
        <p:spPr>
          <a:xfrm>
            <a:off x="6686020" y="1723026"/>
            <a:ext cx="4589721" cy="3518047"/>
          </a:xfrm>
          <a:prstGeom prst="rect">
            <a:avLst/>
          </a:prstGeom>
        </p:spPr>
      </p:pic>
      <p:pic>
        <p:nvPicPr>
          <p:cNvPr id="10" name="图片 9">
            <a:extLst>
              <a:ext uri="{FF2B5EF4-FFF2-40B4-BE49-F238E27FC236}">
                <a16:creationId xmlns:a16="http://schemas.microsoft.com/office/drawing/2014/main" id="{2DDAA669-FAB9-479A-9E4A-69BC65541A13}"/>
              </a:ext>
            </a:extLst>
          </p:cNvPr>
          <p:cNvPicPr>
            <a:picLocks noChangeAspect="1"/>
          </p:cNvPicPr>
          <p:nvPr/>
        </p:nvPicPr>
        <p:blipFill>
          <a:blip r:embed="rId4"/>
          <a:stretch>
            <a:fillRect/>
          </a:stretch>
        </p:blipFill>
        <p:spPr>
          <a:xfrm>
            <a:off x="0" y="0"/>
            <a:ext cx="428685" cy="1107440"/>
          </a:xfrm>
          <a:prstGeom prst="rect">
            <a:avLst/>
          </a:prstGeom>
        </p:spPr>
      </p:pic>
      <p:sp>
        <p:nvSpPr>
          <p:cNvPr id="11" name="标题 3">
            <a:extLst>
              <a:ext uri="{FF2B5EF4-FFF2-40B4-BE49-F238E27FC236}">
                <a16:creationId xmlns:a16="http://schemas.microsoft.com/office/drawing/2014/main" id="{B359D377-DC11-4674-99BD-11705D29339A}"/>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Problem definition</a:t>
            </a:r>
          </a:p>
        </p:txBody>
      </p:sp>
      <p:pic>
        <p:nvPicPr>
          <p:cNvPr id="1030" name="Picture 6" descr="矢量2017年5月带农历日历PNG图片素材下载_矢量PNG_熊猫办公">
            <a:extLst>
              <a:ext uri="{FF2B5EF4-FFF2-40B4-BE49-F238E27FC236}">
                <a16:creationId xmlns:a16="http://schemas.microsoft.com/office/drawing/2014/main" id="{C0612A8C-F9EA-4D78-9D10-5625D18A08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493" t="20318" r="5547" b="6320"/>
          <a:stretch/>
        </p:blipFill>
        <p:spPr bwMode="auto">
          <a:xfrm>
            <a:off x="680222" y="1616926"/>
            <a:ext cx="5174166" cy="3624147"/>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677C5060-0775-4A16-93AE-1686DC223070}"/>
              </a:ext>
            </a:extLst>
          </p:cNvPr>
          <p:cNvSpPr/>
          <p:nvPr/>
        </p:nvSpPr>
        <p:spPr>
          <a:xfrm flipH="1" flipV="1">
            <a:off x="1499056" y="1818693"/>
            <a:ext cx="4249101" cy="656877"/>
          </a:xfrm>
          <a:prstGeom prst="rect">
            <a:avLst/>
          </a:prstGeom>
          <a:solidFill>
            <a:srgbClr val="FFFF0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287BB2-33D6-406F-9924-77761FD98B53}"/>
              </a:ext>
            </a:extLst>
          </p:cNvPr>
          <p:cNvSpPr/>
          <p:nvPr/>
        </p:nvSpPr>
        <p:spPr>
          <a:xfrm flipH="1" flipV="1">
            <a:off x="709712" y="2475571"/>
            <a:ext cx="5038445" cy="2018369"/>
          </a:xfrm>
          <a:prstGeom prst="rect">
            <a:avLst/>
          </a:prstGeom>
          <a:solidFill>
            <a:srgbClr val="FFFF0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FAA0678-38F7-41B1-A54A-606BD4E536EA}"/>
              </a:ext>
            </a:extLst>
          </p:cNvPr>
          <p:cNvSpPr/>
          <p:nvPr/>
        </p:nvSpPr>
        <p:spPr>
          <a:xfrm flipH="1" flipV="1">
            <a:off x="715944" y="4493938"/>
            <a:ext cx="2161071" cy="656877"/>
          </a:xfrm>
          <a:prstGeom prst="rect">
            <a:avLst/>
          </a:prstGeom>
          <a:solidFill>
            <a:srgbClr val="FFFF0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AF5CD5A1-8899-4131-8103-821E466310B6}"/>
              </a:ext>
            </a:extLst>
          </p:cNvPr>
          <p:cNvSpPr/>
          <p:nvPr/>
        </p:nvSpPr>
        <p:spPr>
          <a:xfrm flipH="1" flipV="1">
            <a:off x="2886182" y="4505089"/>
            <a:ext cx="762246" cy="656877"/>
          </a:xfrm>
          <a:prstGeom prst="rect">
            <a:avLst/>
          </a:prstGeom>
          <a:solidFill>
            <a:schemeClr val="tx2">
              <a:lumMod val="40000"/>
              <a:lumOff val="60000"/>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AE213A0A-7A1D-4F02-ACDB-A776AB44AC52}"/>
              </a:ext>
            </a:extLst>
          </p:cNvPr>
          <p:cNvCxnSpPr>
            <a:cxnSpLocks/>
          </p:cNvCxnSpPr>
          <p:nvPr/>
        </p:nvCxnSpPr>
        <p:spPr>
          <a:xfrm flipV="1">
            <a:off x="3648428" y="4493938"/>
            <a:ext cx="3037592" cy="33958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CA81FD98-A510-46B0-9A7F-8CA9FA45C7DE}"/>
              </a:ext>
            </a:extLst>
          </p:cNvPr>
          <p:cNvSpPr txBox="1"/>
          <p:nvPr/>
        </p:nvSpPr>
        <p:spPr>
          <a:xfrm>
            <a:off x="8731405" y="2697219"/>
            <a:ext cx="779381" cy="1569660"/>
          </a:xfrm>
          <a:prstGeom prst="rect">
            <a:avLst/>
          </a:prstGeom>
          <a:noFill/>
        </p:spPr>
        <p:txBody>
          <a:bodyPr wrap="none" rtlCol="0">
            <a:spAutoFit/>
          </a:bodyPr>
          <a:lstStyle/>
          <a:p>
            <a:r>
              <a:rPr lang="en-US" altLang="zh-CN" sz="9600" dirty="0">
                <a:solidFill>
                  <a:schemeClr val="accent6">
                    <a:lumMod val="60000"/>
                    <a:lumOff val="40000"/>
                  </a:schemeClr>
                </a:solidFill>
              </a:rPr>
              <a:t>?</a:t>
            </a:r>
            <a:endParaRPr lang="zh-CN" altLang="en-US" sz="9600" dirty="0">
              <a:solidFill>
                <a:schemeClr val="accent6">
                  <a:lumMod val="60000"/>
                  <a:lumOff val="40000"/>
                </a:schemeClr>
              </a:solidFill>
            </a:endParaRPr>
          </a:p>
        </p:txBody>
      </p:sp>
      <p:grpSp>
        <p:nvGrpSpPr>
          <p:cNvPr id="20" name="组合 19">
            <a:extLst>
              <a:ext uri="{FF2B5EF4-FFF2-40B4-BE49-F238E27FC236}">
                <a16:creationId xmlns:a16="http://schemas.microsoft.com/office/drawing/2014/main" id="{CE75CB61-508D-4C8A-AA1E-E05680017225}"/>
              </a:ext>
            </a:extLst>
          </p:cNvPr>
          <p:cNvGrpSpPr/>
          <p:nvPr/>
        </p:nvGrpSpPr>
        <p:grpSpPr>
          <a:xfrm>
            <a:off x="0" y="6246771"/>
            <a:ext cx="12192000" cy="600076"/>
            <a:chOff x="0" y="6134100"/>
            <a:chExt cx="11039475" cy="723901"/>
          </a:xfrm>
          <a:solidFill>
            <a:schemeClr val="bg1">
              <a:lumMod val="50000"/>
            </a:schemeClr>
          </a:solidFill>
        </p:grpSpPr>
        <p:sp>
          <p:nvSpPr>
            <p:cNvPr id="21" name="矩形 20">
              <a:extLst>
                <a:ext uri="{FF2B5EF4-FFF2-40B4-BE49-F238E27FC236}">
                  <a16:creationId xmlns:a16="http://schemas.microsoft.com/office/drawing/2014/main" id="{1B722181-6CD8-4381-9B4F-D5B7B9AC4E23}"/>
                </a:ext>
              </a:extLst>
            </p:cNvPr>
            <p:cNvSpPr/>
            <p:nvPr/>
          </p:nvSpPr>
          <p:spPr>
            <a:xfrm>
              <a:off x="0" y="6134100"/>
              <a:ext cx="287454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学界进展调研</a:t>
              </a:r>
            </a:p>
          </p:txBody>
        </p:sp>
        <p:sp>
          <p:nvSpPr>
            <p:cNvPr id="22" name="矩形 21">
              <a:extLst>
                <a:ext uri="{FF2B5EF4-FFF2-40B4-BE49-F238E27FC236}">
                  <a16:creationId xmlns:a16="http://schemas.microsoft.com/office/drawing/2014/main" id="{507B28DD-AF6E-4E1A-AD8D-EDA65B6BA86C}"/>
                </a:ext>
              </a:extLst>
            </p:cNvPr>
            <p:cNvSpPr/>
            <p:nvPr/>
          </p:nvSpPr>
          <p:spPr>
            <a:xfrm>
              <a:off x="2874541" y="6134100"/>
              <a:ext cx="2874541"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数据规律探索</a:t>
              </a:r>
            </a:p>
          </p:txBody>
        </p:sp>
        <p:sp>
          <p:nvSpPr>
            <p:cNvPr id="23" name="矩形 22">
              <a:extLst>
                <a:ext uri="{FF2B5EF4-FFF2-40B4-BE49-F238E27FC236}">
                  <a16:creationId xmlns:a16="http://schemas.microsoft.com/office/drawing/2014/main" id="{2F2D4401-875D-4552-854B-621E9DBA2E34}"/>
                </a:ext>
              </a:extLst>
            </p:cNvPr>
            <p:cNvSpPr/>
            <p:nvPr/>
          </p:nvSpPr>
          <p:spPr>
            <a:xfrm>
              <a:off x="5749083" y="6134101"/>
              <a:ext cx="265866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cs typeface="Times New Roman" panose="02020603050405020304" pitchFamily="18" charset="0"/>
                </a:rPr>
                <a:t>任务流程</a:t>
              </a:r>
            </a:p>
          </p:txBody>
        </p:sp>
        <p:sp>
          <p:nvSpPr>
            <p:cNvPr id="24" name="矩形 23">
              <a:extLst>
                <a:ext uri="{FF2B5EF4-FFF2-40B4-BE49-F238E27FC236}">
                  <a16:creationId xmlns:a16="http://schemas.microsoft.com/office/drawing/2014/main" id="{98D72C65-0DD8-49D5-BC88-B6902F1FB0C0}"/>
                </a:ext>
              </a:extLst>
            </p:cNvPr>
            <p:cNvSpPr/>
            <p:nvPr/>
          </p:nvSpPr>
          <p:spPr>
            <a:xfrm>
              <a:off x="8407744" y="6134100"/>
              <a:ext cx="2631731"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MapReduce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4626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C675E7-72AA-466E-BDCA-6417A8E4A8DC}"/>
              </a:ext>
            </a:extLst>
          </p:cNvPr>
          <p:cNvSpPr/>
          <p:nvPr/>
        </p:nvSpPr>
        <p:spPr>
          <a:xfrm>
            <a:off x="3285050"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时间</a:t>
            </a:r>
          </a:p>
        </p:txBody>
      </p:sp>
      <p:sp>
        <p:nvSpPr>
          <p:cNvPr id="8" name="矩形 7">
            <a:extLst>
              <a:ext uri="{FF2B5EF4-FFF2-40B4-BE49-F238E27FC236}">
                <a16:creationId xmlns:a16="http://schemas.microsoft.com/office/drawing/2014/main" id="{21E698A8-F5B2-4BB3-B15C-01AD07E8CCC4}"/>
              </a:ext>
            </a:extLst>
          </p:cNvPr>
          <p:cNvSpPr/>
          <p:nvPr/>
        </p:nvSpPr>
        <p:spPr>
          <a:xfrm>
            <a:off x="5083804" y="4632950"/>
            <a:ext cx="1389892"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空间</a:t>
            </a:r>
          </a:p>
        </p:txBody>
      </p:sp>
      <p:sp>
        <p:nvSpPr>
          <p:cNvPr id="23" name="矩形 22">
            <a:extLst>
              <a:ext uri="{FF2B5EF4-FFF2-40B4-BE49-F238E27FC236}">
                <a16:creationId xmlns:a16="http://schemas.microsoft.com/office/drawing/2014/main" id="{2E6B3E67-FDCB-466B-844A-35BC79B4347D}"/>
              </a:ext>
            </a:extLst>
          </p:cNvPr>
          <p:cNvSpPr/>
          <p:nvPr/>
        </p:nvSpPr>
        <p:spPr>
          <a:xfrm>
            <a:off x="3602242" y="5662962"/>
            <a:ext cx="1956620" cy="629264"/>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传播性建模</a:t>
            </a:r>
          </a:p>
        </p:txBody>
      </p:sp>
      <p:sp>
        <p:nvSpPr>
          <p:cNvPr id="24" name="矩形 23">
            <a:extLst>
              <a:ext uri="{FF2B5EF4-FFF2-40B4-BE49-F238E27FC236}">
                <a16:creationId xmlns:a16="http://schemas.microsoft.com/office/drawing/2014/main" id="{884F16C3-68EB-453F-BF9E-F29A28414E9D}"/>
              </a:ext>
            </a:extLst>
          </p:cNvPr>
          <p:cNvSpPr/>
          <p:nvPr/>
        </p:nvSpPr>
        <p:spPr>
          <a:xfrm>
            <a:off x="5970815" y="5662962"/>
            <a:ext cx="2102967"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神经网络方案</a:t>
            </a:r>
          </a:p>
        </p:txBody>
      </p:sp>
      <p:sp>
        <p:nvSpPr>
          <p:cNvPr id="40" name="矩形: 圆角 39">
            <a:extLst>
              <a:ext uri="{FF2B5EF4-FFF2-40B4-BE49-F238E27FC236}">
                <a16:creationId xmlns:a16="http://schemas.microsoft.com/office/drawing/2014/main" id="{D175DC80-147F-4388-BA90-C799FF0A1274}"/>
              </a:ext>
            </a:extLst>
          </p:cNvPr>
          <p:cNvSpPr/>
          <p:nvPr/>
        </p:nvSpPr>
        <p:spPr>
          <a:xfrm>
            <a:off x="447910" y="5662962"/>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学界进展调研</a:t>
            </a:r>
          </a:p>
        </p:txBody>
      </p:sp>
      <p:sp>
        <p:nvSpPr>
          <p:cNvPr id="46" name="矩形: 圆角 45">
            <a:extLst>
              <a:ext uri="{FF2B5EF4-FFF2-40B4-BE49-F238E27FC236}">
                <a16:creationId xmlns:a16="http://schemas.microsoft.com/office/drawing/2014/main" id="{6CFA07A6-4C00-46CE-B89D-9A82A2640971}"/>
              </a:ext>
            </a:extLst>
          </p:cNvPr>
          <p:cNvSpPr/>
          <p:nvPr/>
        </p:nvSpPr>
        <p:spPr>
          <a:xfrm>
            <a:off x="447910" y="4645705"/>
            <a:ext cx="2087961"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数据规律探索</a:t>
            </a:r>
          </a:p>
        </p:txBody>
      </p:sp>
      <p:sp>
        <p:nvSpPr>
          <p:cNvPr id="48" name="矩形: 圆角 47">
            <a:extLst>
              <a:ext uri="{FF2B5EF4-FFF2-40B4-BE49-F238E27FC236}">
                <a16:creationId xmlns:a16="http://schemas.microsoft.com/office/drawing/2014/main" id="{3FF232A4-8498-49B6-8348-A37B92978958}"/>
              </a:ext>
            </a:extLst>
          </p:cNvPr>
          <p:cNvSpPr/>
          <p:nvPr/>
        </p:nvSpPr>
        <p:spPr>
          <a:xfrm>
            <a:off x="447910" y="2278386"/>
            <a:ext cx="1645666" cy="640601"/>
          </a:xfrm>
          <a:prstGeom prst="roundRect">
            <a:avLst/>
          </a:prstGeom>
          <a:solidFill>
            <a:schemeClr val="accent1">
              <a:lumMod val="20000"/>
              <a:lumOff val="80000"/>
            </a:schemeClr>
          </a:solidFill>
          <a:ln w="381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任务流程</a:t>
            </a:r>
          </a:p>
        </p:txBody>
      </p:sp>
      <p:sp>
        <p:nvSpPr>
          <p:cNvPr id="49" name="矩形 48">
            <a:extLst>
              <a:ext uri="{FF2B5EF4-FFF2-40B4-BE49-F238E27FC236}">
                <a16:creationId xmlns:a16="http://schemas.microsoft.com/office/drawing/2014/main" id="{DC738ACA-6ED0-4AE4-8CC2-F0C9EA5B00F6}"/>
              </a:ext>
            </a:extLst>
          </p:cNvPr>
          <p:cNvSpPr/>
          <p:nvPr/>
        </p:nvSpPr>
        <p:spPr>
          <a:xfrm>
            <a:off x="9058080" y="5662962"/>
            <a:ext cx="2532556" cy="586979"/>
          </a:xfrm>
          <a:prstGeom prst="rect">
            <a:avLst/>
          </a:prstGeom>
          <a:solidFill>
            <a:schemeClr val="accent3">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tx1"/>
                </a:solidFill>
              </a:rPr>
              <a:t>我们的研究问题</a:t>
            </a:r>
          </a:p>
        </p:txBody>
      </p:sp>
      <p:sp>
        <p:nvSpPr>
          <p:cNvPr id="50" name="箭头: 右 49">
            <a:extLst>
              <a:ext uri="{FF2B5EF4-FFF2-40B4-BE49-F238E27FC236}">
                <a16:creationId xmlns:a16="http://schemas.microsoft.com/office/drawing/2014/main" id="{AA2290E9-7ECE-4431-B739-04097CE3762D}"/>
              </a:ext>
            </a:extLst>
          </p:cNvPr>
          <p:cNvSpPr/>
          <p:nvPr/>
        </p:nvSpPr>
        <p:spPr>
          <a:xfrm>
            <a:off x="8300501" y="5833983"/>
            <a:ext cx="485359" cy="287222"/>
          </a:xfrm>
          <a:prstGeom prst="right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solidFill>
            </a:endParaRPr>
          </a:p>
        </p:txBody>
      </p:sp>
      <p:grpSp>
        <p:nvGrpSpPr>
          <p:cNvPr id="53" name="组合 52">
            <a:extLst>
              <a:ext uri="{FF2B5EF4-FFF2-40B4-BE49-F238E27FC236}">
                <a16:creationId xmlns:a16="http://schemas.microsoft.com/office/drawing/2014/main" id="{19953B7A-AFF2-4856-9682-C4EA78A61BCE}"/>
              </a:ext>
            </a:extLst>
          </p:cNvPr>
          <p:cNvGrpSpPr/>
          <p:nvPr/>
        </p:nvGrpSpPr>
        <p:grpSpPr>
          <a:xfrm>
            <a:off x="2156573" y="1266581"/>
            <a:ext cx="2766261" cy="1775235"/>
            <a:chOff x="2775717" y="1336920"/>
            <a:chExt cx="2766261" cy="1775235"/>
          </a:xfrm>
        </p:grpSpPr>
        <p:sp>
          <p:nvSpPr>
            <p:cNvPr id="51" name="矩形: 圆角 50">
              <a:extLst>
                <a:ext uri="{FF2B5EF4-FFF2-40B4-BE49-F238E27FC236}">
                  <a16:creationId xmlns:a16="http://schemas.microsoft.com/office/drawing/2014/main" id="{FA2B5574-E262-47CA-A46C-FECD812CB801}"/>
                </a:ext>
              </a:extLst>
            </p:cNvPr>
            <p:cNvSpPr/>
            <p:nvPr/>
          </p:nvSpPr>
          <p:spPr>
            <a:xfrm>
              <a:off x="2921775" y="1502115"/>
              <a:ext cx="2620203" cy="1610040"/>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en-US" altLang="zh-CN" sz="2400" b="1" dirty="0">
                  <a:solidFill>
                    <a:schemeClr val="tx1"/>
                  </a:solidFill>
                </a:rPr>
                <a:t>Cluster </a:t>
              </a:r>
              <a:r>
                <a:rPr lang="zh-CN" altLang="en-US" sz="2400" b="1" dirty="0">
                  <a:solidFill>
                    <a:schemeClr val="tx1"/>
                  </a:solidFill>
                </a:rPr>
                <a:t>聚类</a:t>
              </a: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危险程度量化</a:t>
              </a:r>
            </a:p>
          </p:txBody>
        </p:sp>
        <p:sp>
          <p:nvSpPr>
            <p:cNvPr id="52" name="矩形: 圆角 51">
              <a:extLst>
                <a:ext uri="{FF2B5EF4-FFF2-40B4-BE49-F238E27FC236}">
                  <a16:creationId xmlns:a16="http://schemas.microsoft.com/office/drawing/2014/main" id="{56718AB0-0EA2-430B-AB6F-C3453D961C2F}"/>
                </a:ext>
              </a:extLst>
            </p:cNvPr>
            <p:cNvSpPr/>
            <p:nvPr/>
          </p:nvSpPr>
          <p:spPr>
            <a:xfrm>
              <a:off x="2775717" y="1336920"/>
              <a:ext cx="1956619"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数据预处理</a:t>
              </a:r>
            </a:p>
          </p:txBody>
        </p:sp>
      </p:grpSp>
      <p:grpSp>
        <p:nvGrpSpPr>
          <p:cNvPr id="69" name="组合 68">
            <a:extLst>
              <a:ext uri="{FF2B5EF4-FFF2-40B4-BE49-F238E27FC236}">
                <a16:creationId xmlns:a16="http://schemas.microsoft.com/office/drawing/2014/main" id="{248B9CB9-15CD-4DE3-A88B-C22D62BA8998}"/>
              </a:ext>
            </a:extLst>
          </p:cNvPr>
          <p:cNvGrpSpPr/>
          <p:nvPr/>
        </p:nvGrpSpPr>
        <p:grpSpPr>
          <a:xfrm>
            <a:off x="9255026" y="1266581"/>
            <a:ext cx="2484313" cy="1775235"/>
            <a:chOff x="9255026" y="1266581"/>
            <a:chExt cx="2484313" cy="1775235"/>
          </a:xfrm>
        </p:grpSpPr>
        <p:sp>
          <p:nvSpPr>
            <p:cNvPr id="54" name="矩形: 圆角 53">
              <a:extLst>
                <a:ext uri="{FF2B5EF4-FFF2-40B4-BE49-F238E27FC236}">
                  <a16:creationId xmlns:a16="http://schemas.microsoft.com/office/drawing/2014/main" id="{40F7FC3A-4582-4670-A21B-ED5797AA995F}"/>
                </a:ext>
              </a:extLst>
            </p:cNvPr>
            <p:cNvSpPr/>
            <p:nvPr/>
          </p:nvSpPr>
          <p:spPr>
            <a:xfrm>
              <a:off x="9401084" y="1482434"/>
              <a:ext cx="2338255" cy="1559382"/>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粒度的映射</a:t>
              </a:r>
              <a:endParaRPr lang="en-US" altLang="zh-CN" sz="2400" b="1" dirty="0">
                <a:solidFill>
                  <a:schemeClr val="tx2"/>
                </a:solidFill>
              </a:endParaRPr>
            </a:p>
            <a:p>
              <a:pPr marL="342900" indent="-342900">
                <a:buFont typeface="Arial" panose="020B0604020202020204" pitchFamily="34" charset="0"/>
                <a:buChar char="•"/>
              </a:pPr>
              <a:r>
                <a:rPr lang="zh-CN" altLang="en-US" sz="2400" b="1" dirty="0">
                  <a:solidFill>
                    <a:schemeClr val="tx2"/>
                  </a:solidFill>
                </a:rPr>
                <a:t>实验结果</a:t>
              </a:r>
            </a:p>
          </p:txBody>
        </p:sp>
        <p:sp>
          <p:nvSpPr>
            <p:cNvPr id="55" name="矩形: 圆角 54">
              <a:extLst>
                <a:ext uri="{FF2B5EF4-FFF2-40B4-BE49-F238E27FC236}">
                  <a16:creationId xmlns:a16="http://schemas.microsoft.com/office/drawing/2014/main" id="{7CC60612-3AE3-4922-90C5-5CF087E6EDB8}"/>
                </a:ext>
              </a:extLst>
            </p:cNvPr>
            <p:cNvSpPr/>
            <p:nvPr/>
          </p:nvSpPr>
          <p:spPr>
            <a:xfrm>
              <a:off x="9255026" y="1266581"/>
              <a:ext cx="2102678"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输出粒度对齐</a:t>
              </a:r>
              <a:endParaRPr lang="zh-CN" altLang="en-US" sz="2400" b="1" dirty="0">
                <a:solidFill>
                  <a:schemeClr val="tx1"/>
                </a:solidFill>
              </a:endParaRPr>
            </a:p>
          </p:txBody>
        </p:sp>
      </p:grpSp>
      <p:sp>
        <p:nvSpPr>
          <p:cNvPr id="57" name="箭头: 上 56">
            <a:extLst>
              <a:ext uri="{FF2B5EF4-FFF2-40B4-BE49-F238E27FC236}">
                <a16:creationId xmlns:a16="http://schemas.microsoft.com/office/drawing/2014/main" id="{1BB2D910-0B56-4172-A6C8-51AE062185EA}"/>
              </a:ext>
            </a:extLst>
          </p:cNvPr>
          <p:cNvSpPr/>
          <p:nvPr/>
        </p:nvSpPr>
        <p:spPr>
          <a:xfrm rot="20673327">
            <a:off x="4572134" y="5199839"/>
            <a:ext cx="245698" cy="48085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58" name="箭头: 上 57">
            <a:extLst>
              <a:ext uri="{FF2B5EF4-FFF2-40B4-BE49-F238E27FC236}">
                <a16:creationId xmlns:a16="http://schemas.microsoft.com/office/drawing/2014/main" id="{03C1F5C2-B365-441F-828F-F12D66604859}"/>
              </a:ext>
            </a:extLst>
          </p:cNvPr>
          <p:cNvSpPr/>
          <p:nvPr/>
        </p:nvSpPr>
        <p:spPr>
          <a:xfrm rot="1616203">
            <a:off x="4808703" y="5182357"/>
            <a:ext cx="245698" cy="515815"/>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0" name="标题 3">
            <a:extLst>
              <a:ext uri="{FF2B5EF4-FFF2-40B4-BE49-F238E27FC236}">
                <a16:creationId xmlns:a16="http://schemas.microsoft.com/office/drawing/2014/main" id="{903D072B-DBFA-4507-8274-0719804F286F}"/>
              </a:ext>
            </a:extLst>
          </p:cNvPr>
          <p:cNvSpPr txBox="1">
            <a:spLocks/>
          </p:cNvSpPr>
          <p:nvPr/>
        </p:nvSpPr>
        <p:spPr>
          <a:xfrm>
            <a:off x="239068" y="169053"/>
            <a:ext cx="5509090" cy="8555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cs typeface="Times New Roman" panose="02020603050405020304" pitchFamily="18" charset="0"/>
              </a:rPr>
              <a:t>Flow diagram</a:t>
            </a:r>
            <a:endParaRPr lang="zh-CN" altLang="en-US" b="1"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18BBB3AC-63BC-4ACA-8724-C15E29F9B00A}"/>
              </a:ext>
            </a:extLst>
          </p:cNvPr>
          <p:cNvGrpSpPr/>
          <p:nvPr/>
        </p:nvGrpSpPr>
        <p:grpSpPr>
          <a:xfrm>
            <a:off x="5109879" y="1266581"/>
            <a:ext cx="4049362" cy="2827018"/>
            <a:chOff x="5064159" y="1266581"/>
            <a:chExt cx="4049362" cy="2827018"/>
          </a:xfrm>
        </p:grpSpPr>
        <p:sp>
          <p:nvSpPr>
            <p:cNvPr id="60" name="矩形: 圆角 59">
              <a:extLst>
                <a:ext uri="{FF2B5EF4-FFF2-40B4-BE49-F238E27FC236}">
                  <a16:creationId xmlns:a16="http://schemas.microsoft.com/office/drawing/2014/main" id="{81A6DE0B-3F23-40DD-8EA4-559470193AED}"/>
                </a:ext>
              </a:extLst>
            </p:cNvPr>
            <p:cNvSpPr/>
            <p:nvPr/>
          </p:nvSpPr>
          <p:spPr>
            <a:xfrm>
              <a:off x="5136311" y="1411771"/>
              <a:ext cx="3977210" cy="2681828"/>
            </a:xfrm>
            <a:prstGeom prst="roundRect">
              <a:avLst/>
            </a:prstGeom>
            <a:solidFill>
              <a:schemeClr val="accent3">
                <a:lumMod val="20000"/>
                <a:lumOff val="80000"/>
              </a:schemeClr>
            </a:solidFill>
            <a:ln w="38100">
              <a:no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b="1" dirty="0">
                <a:solidFill>
                  <a:schemeClr val="tx1"/>
                </a:solidFill>
              </a:endParaRPr>
            </a:p>
            <a:p>
              <a:endParaRPr lang="en-US" altLang="zh-CN" sz="2400" b="1" dirty="0">
                <a:solidFill>
                  <a:schemeClr val="tx1"/>
                </a:solidFill>
              </a:endParaRPr>
            </a:p>
            <a:p>
              <a:pPr marL="342900" indent="-342900">
                <a:buFont typeface="Arial" panose="020B0604020202020204" pitchFamily="34" charset="0"/>
                <a:buChar char="•"/>
              </a:pPr>
              <a:r>
                <a:rPr lang="zh-CN" altLang="en-US" sz="2400" b="1" dirty="0">
                  <a:solidFill>
                    <a:schemeClr val="tx2"/>
                  </a:solidFill>
                </a:rPr>
                <a:t>线性</a:t>
              </a:r>
              <a:r>
                <a:rPr lang="en-US" altLang="zh-CN" sz="2400" b="1" dirty="0">
                  <a:solidFill>
                    <a:schemeClr val="tx2"/>
                  </a:solidFill>
                </a:rPr>
                <a:t>Baseline</a:t>
              </a:r>
            </a:p>
            <a:p>
              <a:pPr marL="342900" indent="-342900">
                <a:buFont typeface="Arial" panose="020B0604020202020204" pitchFamily="34" charset="0"/>
                <a:buChar char="•"/>
              </a:pPr>
              <a:r>
                <a:rPr lang="en-US" altLang="zh-CN" sz="2400" b="1" dirty="0">
                  <a:solidFill>
                    <a:schemeClr val="tx1"/>
                  </a:solidFill>
                </a:rPr>
                <a:t>LSTM</a:t>
              </a:r>
            </a:p>
            <a:p>
              <a:pPr marL="342900" indent="-342900">
                <a:buFont typeface="Arial" panose="020B0604020202020204" pitchFamily="34" charset="0"/>
                <a:buChar char="•"/>
              </a:pPr>
              <a:r>
                <a:rPr lang="en-US" altLang="zh-CN" sz="2400" b="1" dirty="0">
                  <a:solidFill>
                    <a:schemeClr val="tx2"/>
                  </a:solidFill>
                </a:rPr>
                <a:t>LSTM+</a:t>
              </a:r>
              <a:r>
                <a:rPr lang="zh-CN" altLang="en-US" sz="2400" b="1" dirty="0">
                  <a:solidFill>
                    <a:schemeClr val="tx2"/>
                  </a:solidFill>
                </a:rPr>
                <a:t>时间衰减</a:t>
              </a:r>
            </a:p>
            <a:p>
              <a:pPr marL="342900" indent="-342900">
                <a:buFont typeface="Arial" panose="020B0604020202020204" pitchFamily="34" charset="0"/>
                <a:buChar char="•"/>
              </a:pPr>
              <a:r>
                <a:rPr lang="en-US" altLang="zh-CN" sz="2400" b="1" dirty="0">
                  <a:solidFill>
                    <a:schemeClr val="tx1"/>
                  </a:solidFill>
                </a:rPr>
                <a:t>CNN LSTM</a:t>
              </a:r>
            </a:p>
            <a:p>
              <a:pPr marL="342900" indent="-342900">
                <a:buFont typeface="Arial" panose="020B0604020202020204" pitchFamily="34" charset="0"/>
                <a:buChar char="•"/>
              </a:pPr>
              <a:r>
                <a:rPr lang="en-US" altLang="zh-CN" sz="2400" b="1" dirty="0">
                  <a:solidFill>
                    <a:schemeClr val="tx2"/>
                  </a:solidFill>
                </a:rPr>
                <a:t>CNN LSTM+</a:t>
              </a:r>
              <a:r>
                <a:rPr lang="zh-CN" altLang="en-US" sz="2400" b="1" dirty="0">
                  <a:solidFill>
                    <a:schemeClr val="tx2"/>
                  </a:solidFill>
                </a:rPr>
                <a:t>时间衰减</a:t>
              </a:r>
              <a:endParaRPr lang="en-US" altLang="zh-CN" sz="2400" b="1" dirty="0">
                <a:solidFill>
                  <a:schemeClr val="tx2"/>
                </a:solidFill>
              </a:endParaRPr>
            </a:p>
            <a:p>
              <a:pPr marL="342900" indent="-342900">
                <a:buFont typeface="Arial" panose="020B0604020202020204" pitchFamily="34" charset="0"/>
                <a:buChar char="•"/>
              </a:pPr>
              <a:endParaRPr lang="en-US" altLang="zh-CN" sz="2400" b="1" dirty="0">
                <a:solidFill>
                  <a:schemeClr val="tx1"/>
                </a:solidFill>
              </a:endParaRPr>
            </a:p>
          </p:txBody>
        </p:sp>
        <p:sp>
          <p:nvSpPr>
            <p:cNvPr id="73" name="矩形: 圆角 72">
              <a:extLst>
                <a:ext uri="{FF2B5EF4-FFF2-40B4-BE49-F238E27FC236}">
                  <a16:creationId xmlns:a16="http://schemas.microsoft.com/office/drawing/2014/main" id="{08518975-E41A-4EA5-B8B1-10971D7BBA06}"/>
                </a:ext>
              </a:extLst>
            </p:cNvPr>
            <p:cNvSpPr/>
            <p:nvPr/>
          </p:nvSpPr>
          <p:spPr>
            <a:xfrm>
              <a:off x="5064159" y="1266581"/>
              <a:ext cx="2453313" cy="640601"/>
            </a:xfrm>
            <a:prstGeom prst="roundRect">
              <a:avLst/>
            </a:prstGeom>
            <a:solidFill>
              <a:schemeClr val="bg2">
                <a:lumMod val="9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数据输入模型</a:t>
              </a:r>
            </a:p>
          </p:txBody>
        </p:sp>
      </p:grpSp>
      <p:sp>
        <p:nvSpPr>
          <p:cNvPr id="66" name="箭头: 上 65">
            <a:extLst>
              <a:ext uri="{FF2B5EF4-FFF2-40B4-BE49-F238E27FC236}">
                <a16:creationId xmlns:a16="http://schemas.microsoft.com/office/drawing/2014/main" id="{4BCDC7BA-D49A-4A33-B219-A2A32522A11D}"/>
              </a:ext>
            </a:extLst>
          </p:cNvPr>
          <p:cNvSpPr/>
          <p:nvPr/>
        </p:nvSpPr>
        <p:spPr>
          <a:xfrm rot="2033439">
            <a:off x="4564335" y="2779189"/>
            <a:ext cx="221211" cy="2011531"/>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75" name="箭头: 上 74">
            <a:extLst>
              <a:ext uri="{FF2B5EF4-FFF2-40B4-BE49-F238E27FC236}">
                <a16:creationId xmlns:a16="http://schemas.microsoft.com/office/drawing/2014/main" id="{C560DA52-E1DC-4B4C-9DF1-4F48BADA0DCB}"/>
              </a:ext>
            </a:extLst>
          </p:cNvPr>
          <p:cNvSpPr/>
          <p:nvPr/>
        </p:nvSpPr>
        <p:spPr>
          <a:xfrm rot="1312725">
            <a:off x="5622645" y="3826944"/>
            <a:ext cx="245698" cy="804596"/>
          </a:xfrm>
          <a:prstGeom prst="upArrow">
            <a:avLst/>
          </a:prstGeom>
          <a:solidFill>
            <a:schemeClr val="accent5">
              <a:lumMod val="20000"/>
              <a:lumOff val="80000"/>
            </a:schemeClr>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solidFill>
            </a:endParaRPr>
          </a:p>
        </p:txBody>
      </p:sp>
      <p:sp>
        <p:nvSpPr>
          <p:cNvPr id="25" name="椭圆 24">
            <a:extLst>
              <a:ext uri="{FF2B5EF4-FFF2-40B4-BE49-F238E27FC236}">
                <a16:creationId xmlns:a16="http://schemas.microsoft.com/office/drawing/2014/main" id="{339C4512-6629-4259-92EA-2BEFEBABB5DF}"/>
              </a:ext>
            </a:extLst>
          </p:cNvPr>
          <p:cNvSpPr/>
          <p:nvPr/>
        </p:nvSpPr>
        <p:spPr>
          <a:xfrm>
            <a:off x="2623054" y="4386263"/>
            <a:ext cx="4691008" cy="1163950"/>
          </a:xfrm>
          <a:prstGeom prst="ellipse">
            <a:avLst/>
          </a:prstGeom>
          <a:noFill/>
          <a:ln w="57150">
            <a:solidFill>
              <a:srgbClr val="A40006">
                <a:alpha val="36078"/>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887039634"/>
      </p:ext>
    </p:extLst>
  </p:cSld>
  <p:clrMapOvr>
    <a:masterClrMapping/>
  </p:clrMapOvr>
</p:sld>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947</TotalTime>
  <Words>3816</Words>
  <Application>Microsoft Office PowerPoint</Application>
  <PresentationFormat>宽屏</PresentationFormat>
  <Paragraphs>618</Paragraphs>
  <Slides>31</Slides>
  <Notes>31</Notes>
  <HiddenSlides>2</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JetBrains Mono</vt:lpstr>
      <vt:lpstr>Söhne Mono</vt:lpstr>
      <vt:lpstr>等线</vt:lpstr>
      <vt:lpstr>微软雅黑</vt:lpstr>
      <vt:lpstr>Arial</vt:lpstr>
      <vt:lpstr>Cascadia Code SemiBold</vt:lpstr>
      <vt:lpstr>Times New Roman</vt:lpstr>
      <vt:lpstr>Wingdings</vt:lpstr>
      <vt:lpstr>Office 主题​​</vt:lpstr>
      <vt:lpstr>Quantification and Prediction of Terrorist Attack Risk Under Geographic and Temporal Dimensions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刘文婷</cp:lastModifiedBy>
  <cp:revision>474</cp:revision>
  <dcterms:created xsi:type="dcterms:W3CDTF">2019-02-23T16:09:00Z</dcterms:created>
  <dcterms:modified xsi:type="dcterms:W3CDTF">2024-05-15T15:54:28Z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80B76266CAF048D0B180BD7250798C20</vt:lpwstr>
  </property>
</Properties>
</file>